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omments/comment1.xml" ContentType="application/vnd.openxmlformats-officedocument.presentationml.comments+xml"/>
  <Override PartName="/ppt/tags/tag3.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8"/>
  </p:notesMasterIdLst>
  <p:sldIdLst>
    <p:sldId id="256" r:id="rId2"/>
    <p:sldId id="450" r:id="rId3"/>
    <p:sldId id="473" r:id="rId4"/>
    <p:sldId id="469" r:id="rId5"/>
    <p:sldId id="460" r:id="rId6"/>
    <p:sldId id="461" r:id="rId7"/>
    <p:sldId id="462" r:id="rId8"/>
    <p:sldId id="467" r:id="rId9"/>
    <p:sldId id="431" r:id="rId10"/>
    <p:sldId id="468" r:id="rId11"/>
    <p:sldId id="465" r:id="rId12"/>
    <p:sldId id="445" r:id="rId13"/>
    <p:sldId id="470" r:id="rId14"/>
    <p:sldId id="472" r:id="rId15"/>
    <p:sldId id="443" r:id="rId16"/>
    <p:sldId id="452" r:id="rId17"/>
    <p:sldId id="453" r:id="rId18"/>
    <p:sldId id="454" r:id="rId19"/>
    <p:sldId id="455" r:id="rId20"/>
    <p:sldId id="456" r:id="rId21"/>
    <p:sldId id="471" r:id="rId22"/>
    <p:sldId id="466" r:id="rId23"/>
    <p:sldId id="421" r:id="rId24"/>
    <p:sldId id="444" r:id="rId25"/>
    <p:sldId id="429" r:id="rId26"/>
    <p:sldId id="45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Raelene" initials="HR" lastIdx="4" clrIdx="0">
    <p:extLst>
      <p:ext uri="{19B8F6BF-5375-455C-9EA6-DF929625EA0E}">
        <p15:presenceInfo xmlns:p15="http://schemas.microsoft.com/office/powerpoint/2012/main" userId="1840dcd7c76d7f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93" autoAdjust="0"/>
    <p:restoredTop sz="95921"/>
  </p:normalViewPr>
  <p:slideViewPr>
    <p:cSldViewPr snapToGrid="0">
      <p:cViewPr varScale="1">
        <p:scale>
          <a:sx n="109" d="100"/>
          <a:sy n="109" d="100"/>
        </p:scale>
        <p:origin x="192" y="31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Balanced</a:t>
            </a:r>
            <a:r>
              <a:rPr lang="en-US" baseline="0" dirty="0"/>
              <a:t> Data</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2423-C248-8024-31621FC7330C}"/>
            </c:ext>
          </c:extLst>
        </c:ser>
        <c:ser>
          <c:idx val="1"/>
          <c:order val="1"/>
          <c:tx>
            <c:strRef>
              <c:f>Sheet1!$C$1</c:f>
              <c:strCache>
                <c:ptCount val="1"/>
                <c:pt idx="0">
                  <c:v>Duplicate</c:v>
                </c:pt>
              </c:strCache>
            </c:strRef>
          </c:tx>
          <c:spPr>
            <a:solidFill>
              <a:schemeClr val="accent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2423-C248-8024-31621FC7330C}"/>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Sheet1!$C$2:$C$3</c:f>
              <c:numCache>
                <c:formatCode>General</c:formatCode>
                <c:ptCount val="2"/>
                <c:pt idx="0">
                  <c:v>1760</c:v>
                </c:pt>
                <c:pt idx="1">
                  <c:v>0</c:v>
                </c:pt>
              </c:numCache>
            </c:numRef>
          </c:val>
          <c:extLst>
            <c:ext xmlns:c16="http://schemas.microsoft.com/office/drawing/2014/chart" uri="{C3380CC4-5D6E-409C-BE32-E72D297353CC}">
              <c16:uniqueId val="{00000001-2423-C248-8024-31621FC7330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Unbalanced</a:t>
            </a:r>
            <a:r>
              <a:rPr lang="en-US" baseline="0" dirty="0"/>
              <a:t> Data</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AC40-0446-8E2D-50DF824F36E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max val="4000"/>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Evaluation Method</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Base</c:v>
                </c:pt>
              </c:strCache>
            </c:strRef>
          </c:tx>
          <c:spPr>
            <a:ln w="19050" cap="rnd">
              <a:solidFill>
                <a:srgbClr val="00B0F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Accuracy</c:v>
                </c:pt>
                <c:pt idx="1">
                  <c:v>Precision</c:v>
                </c:pt>
                <c:pt idx="2">
                  <c:v>Recall</c:v>
                </c:pt>
                <c:pt idx="3">
                  <c:v>F1 score</c:v>
                </c:pt>
              </c:strCache>
            </c:strRef>
          </c:cat>
          <c:val>
            <c:numRef>
              <c:f>Sheet1!$B$2:$B$5</c:f>
              <c:numCache>
                <c:formatCode>General</c:formatCode>
                <c:ptCount val="4"/>
                <c:pt idx="0">
                  <c:v>0.67030000000000001</c:v>
                </c:pt>
                <c:pt idx="1">
                  <c:v>0.54549999999999998</c:v>
                </c:pt>
                <c:pt idx="2">
                  <c:v>0.56040000000000001</c:v>
                </c:pt>
                <c:pt idx="3">
                  <c:v>0.55279999999999996</c:v>
                </c:pt>
              </c:numCache>
            </c:numRef>
          </c:val>
          <c:smooth val="0"/>
          <c:extLst>
            <c:ext xmlns:c16="http://schemas.microsoft.com/office/drawing/2014/chart" uri="{C3380CC4-5D6E-409C-BE32-E72D297353CC}">
              <c16:uniqueId val="{00000000-107D-B948-AAF6-9D85E97A6962}"/>
            </c:ext>
          </c:extLst>
        </c:ser>
        <c:ser>
          <c:idx val="1"/>
          <c:order val="1"/>
          <c:tx>
            <c:strRef>
              <c:f>Sheet1!$C$1</c:f>
              <c:strCache>
                <c:ptCount val="1"/>
                <c:pt idx="0">
                  <c:v>Base + special-feature</c:v>
                </c:pt>
              </c:strCache>
            </c:strRef>
          </c:tx>
          <c:spPr>
            <a:ln w="19050" cap="rnd">
              <a:solidFill>
                <a:schemeClr val="accent6"/>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Accuracy</c:v>
                </c:pt>
                <c:pt idx="1">
                  <c:v>Precision</c:v>
                </c:pt>
                <c:pt idx="2">
                  <c:v>Recall</c:v>
                </c:pt>
                <c:pt idx="3">
                  <c:v>F1 score</c:v>
                </c:pt>
              </c:strCache>
            </c:strRef>
          </c:cat>
          <c:val>
            <c:numRef>
              <c:f>Sheet1!$C$2:$C$5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1-107D-B948-AAF6-9D85E97A6962}"/>
            </c:ext>
          </c:extLst>
        </c:ser>
        <c:ser>
          <c:idx val="2"/>
          <c:order val="2"/>
          <c:tx>
            <c:strRef>
              <c:f>Sheet1!$D$1</c:f>
              <c:strCache>
                <c:ptCount val="1"/>
                <c:pt idx="0">
                  <c:v>Base + cross-features</c:v>
                </c:pt>
              </c:strCache>
            </c:strRef>
          </c:tx>
          <c:spPr>
            <a:ln w="19050" cap="rnd">
              <a:solidFill>
                <a:srgbClr val="FFC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 score</c:v>
                </c:pt>
              </c:strCache>
            </c:strRef>
          </c:cat>
          <c:val>
            <c:numRef>
              <c:f>Sheet1!$D$2:$D$5</c:f>
              <c:numCache>
                <c:formatCode>General</c:formatCode>
                <c:ptCount val="4"/>
                <c:pt idx="0">
                  <c:v>0.67600000000000005</c:v>
                </c:pt>
                <c:pt idx="1">
                  <c:v>0.57750000000000001</c:v>
                </c:pt>
                <c:pt idx="2">
                  <c:v>0.56540000000000001</c:v>
                </c:pt>
                <c:pt idx="3">
                  <c:v>0.57140000000000002</c:v>
                </c:pt>
              </c:numCache>
            </c:numRef>
          </c:val>
          <c:smooth val="0"/>
          <c:extLst>
            <c:ext xmlns:c16="http://schemas.microsoft.com/office/drawing/2014/chart" uri="{C3380CC4-5D6E-409C-BE32-E72D297353CC}">
              <c16:uniqueId val="{00000002-107D-B948-AAF6-9D85E97A6962}"/>
            </c:ext>
          </c:extLst>
        </c:ser>
        <c:ser>
          <c:idx val="3"/>
          <c:order val="3"/>
          <c:tx>
            <c:strRef>
              <c:f>Sheet1!$E$1</c:f>
              <c:strCache>
                <c:ptCount val="1"/>
                <c:pt idx="0">
                  <c:v>Base + special-feature + cross-features</c:v>
                </c:pt>
              </c:strCache>
            </c:strRef>
          </c:tx>
          <c:spPr>
            <a:ln w="19050" cap="rnd">
              <a:solidFill>
                <a:srgbClr val="FF0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 score</c:v>
                </c:pt>
              </c:strCache>
            </c:strRef>
          </c:cat>
          <c:val>
            <c:numRef>
              <c:f>Sheet1!$E$2:$E$5</c:f>
              <c:numCache>
                <c:formatCode>General</c:formatCode>
                <c:ptCount val="4"/>
                <c:pt idx="0">
                  <c:v>0.67879999999999996</c:v>
                </c:pt>
                <c:pt idx="1">
                  <c:v>0.5736</c:v>
                </c:pt>
                <c:pt idx="2">
                  <c:v>0.56910000000000005</c:v>
                </c:pt>
                <c:pt idx="3">
                  <c:v>0.57130000000000003</c:v>
                </c:pt>
              </c:numCache>
            </c:numRef>
          </c:val>
          <c:smooth val="0"/>
          <c:extLst>
            <c:ext xmlns:c16="http://schemas.microsoft.com/office/drawing/2014/chart" uri="{C3380CC4-5D6E-409C-BE32-E72D297353CC}">
              <c16:uniqueId val="{00000004-107D-B948-AAF6-9D85E97A6962}"/>
            </c:ext>
          </c:extLst>
        </c:ser>
        <c:dLbls>
          <c:dLblPos val="ctr"/>
          <c:showLegendKey val="0"/>
          <c:showVal val="1"/>
          <c:showCatName val="0"/>
          <c:showSerName val="0"/>
          <c:showPercent val="0"/>
          <c:showBubbleSize val="0"/>
        </c:dLbls>
        <c:smooth val="0"/>
        <c:axId val="222691663"/>
        <c:axId val="222693295"/>
      </c:lineChart>
      <c:catAx>
        <c:axId val="22269166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2693295"/>
        <c:crosses val="autoZero"/>
        <c:auto val="1"/>
        <c:lblAlgn val="ctr"/>
        <c:lblOffset val="100"/>
        <c:noMultiLvlLbl val="0"/>
      </c:catAx>
      <c:valAx>
        <c:axId val="222693295"/>
        <c:scaling>
          <c:orientation val="minMax"/>
          <c:min val="0.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26916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AU" sz="1600" b="1"/>
              <a:t>SVM &amp;Three data set</a:t>
            </a:r>
            <a:r>
              <a:rPr lang="en-AU" altLang="zh-CN" sz="1600" b="1"/>
              <a:t>s</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[工作簿1.xlsx]svm!$B$1</c:f>
              <c:strCache>
                <c:ptCount val="1"/>
                <c:pt idx="0">
                  <c:v>Raw_data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[工作簿1.xlsx]svm!$B$2:$B$4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0-A1A1-4242-959C-B20B118A0B81}"/>
            </c:ext>
          </c:extLst>
        </c:ser>
        <c:ser>
          <c:idx val="1"/>
          <c:order val="1"/>
          <c:tx>
            <c:strRef>
              <c:f>[工作簿1.xlsx]svm!$C$1</c:f>
              <c:strCache>
                <c:ptCount val="1"/>
                <c:pt idx="0">
                  <c:v>Interaction_data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[工作簿1.xlsx]svm!$C$2:$C$4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1-A1A1-4242-959C-B20B118A0B81}"/>
            </c:ext>
          </c:extLst>
        </c:ser>
        <c:ser>
          <c:idx val="2"/>
          <c:order val="2"/>
          <c:tx>
            <c:strRef>
              <c:f>[工作簿1.xlsx]svm!$D$1</c:f>
              <c:strCache>
                <c:ptCount val="1"/>
                <c:pt idx="0">
                  <c:v>RN_data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[工作簿1.xlsx]svm!$D$2:$D$4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2-A1A1-4242-959C-B20B118A0B81}"/>
            </c:ext>
          </c:extLst>
        </c:ser>
        <c:dLbls>
          <c:showLegendKey val="0"/>
          <c:showVal val="1"/>
          <c:showCatName val="0"/>
          <c:showSerName val="0"/>
          <c:showPercent val="0"/>
          <c:showBubbleSize val="0"/>
        </c:dLbls>
        <c:marker val="1"/>
        <c:smooth val="0"/>
        <c:axId val="491492003"/>
        <c:axId val="456892686"/>
      </c:lineChart>
      <c:catAx>
        <c:axId val="4914920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456892686"/>
        <c:crosses val="autoZero"/>
        <c:auto val="1"/>
        <c:lblAlgn val="ctr"/>
        <c:lblOffset val="100"/>
        <c:noMultiLvlLbl val="0"/>
      </c:catAx>
      <c:valAx>
        <c:axId val="45689268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49149200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lang="zh-CN"/>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AU"/>
              <a:t>Random Forest&amp;Three data sets</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[工作簿1.xlsx]Random!$B$1</c:f>
              <c:strCache>
                <c:ptCount val="1"/>
                <c:pt idx="0">
                  <c:v>Raw_data</c:v>
                </c:pt>
              </c:strCache>
            </c:strRef>
          </c:tx>
          <c:spPr>
            <a:ln w="28575" cap="rnd">
              <a:solidFill>
                <a:schemeClr val="accent1"/>
              </a:solidFill>
              <a:round/>
            </a:ln>
            <a:effectLst/>
          </c:spPr>
          <c:marker>
            <c:symbol val="none"/>
          </c:marker>
          <c:cat>
            <c:strRef>
              <c:f>[工作簿1.xlsx]Random!$A$2:$A$4</c:f>
              <c:strCache>
                <c:ptCount val="3"/>
                <c:pt idx="0">
                  <c:v>Recall</c:v>
                </c:pt>
                <c:pt idx="1">
                  <c:v>Precision</c:v>
                </c:pt>
                <c:pt idx="2">
                  <c:v>F1-Score</c:v>
                </c:pt>
              </c:strCache>
            </c:strRef>
          </c:cat>
          <c:val>
            <c:numRef>
              <c:f>[工作簿1.xlsx]Random!$B$2:$B$4</c:f>
              <c:numCache>
                <c:formatCode>General</c:formatCode>
                <c:ptCount val="3"/>
                <c:pt idx="0">
                  <c:v>0.80539000000000005</c:v>
                </c:pt>
                <c:pt idx="1">
                  <c:v>0.86170000000000002</c:v>
                </c:pt>
                <c:pt idx="2">
                  <c:v>0.83259899999999998</c:v>
                </c:pt>
              </c:numCache>
            </c:numRef>
          </c:val>
          <c:smooth val="0"/>
          <c:extLst>
            <c:ext xmlns:c16="http://schemas.microsoft.com/office/drawing/2014/chart" uri="{C3380CC4-5D6E-409C-BE32-E72D297353CC}">
              <c16:uniqueId val="{00000000-262B-424F-9D7D-CAD8D5A74857}"/>
            </c:ext>
          </c:extLst>
        </c:ser>
        <c:ser>
          <c:idx val="1"/>
          <c:order val="1"/>
          <c:tx>
            <c:strRef>
              <c:f>[工作簿1.xlsx]Random!$C$1</c:f>
              <c:strCache>
                <c:ptCount val="1"/>
                <c:pt idx="0">
                  <c:v>Interaction_data</c:v>
                </c:pt>
              </c:strCache>
            </c:strRef>
          </c:tx>
          <c:spPr>
            <a:ln w="28575" cap="rnd">
              <a:solidFill>
                <a:schemeClr val="accent2"/>
              </a:solidFill>
              <a:round/>
            </a:ln>
            <a:effectLst/>
          </c:spPr>
          <c:marker>
            <c:symbol val="none"/>
          </c:marker>
          <c:cat>
            <c:strRef>
              <c:f>[工作簿1.xlsx]Random!$A$2:$A$4</c:f>
              <c:strCache>
                <c:ptCount val="3"/>
                <c:pt idx="0">
                  <c:v>Recall</c:v>
                </c:pt>
                <c:pt idx="1">
                  <c:v>Precision</c:v>
                </c:pt>
                <c:pt idx="2">
                  <c:v>F1-Score</c:v>
                </c:pt>
              </c:strCache>
            </c:strRef>
          </c:cat>
          <c:val>
            <c:numRef>
              <c:f>[工作簿1.xlsx]Random!$C$2:$C$4</c:f>
              <c:numCache>
                <c:formatCode>General</c:formatCode>
                <c:ptCount val="3"/>
                <c:pt idx="0">
                  <c:v>0.78381999999999996</c:v>
                </c:pt>
                <c:pt idx="1">
                  <c:v>0.85410299999999995</c:v>
                </c:pt>
                <c:pt idx="2">
                  <c:v>0.81745449999999997</c:v>
                </c:pt>
              </c:numCache>
            </c:numRef>
          </c:val>
          <c:smooth val="0"/>
          <c:extLst>
            <c:ext xmlns:c16="http://schemas.microsoft.com/office/drawing/2014/chart" uri="{C3380CC4-5D6E-409C-BE32-E72D297353CC}">
              <c16:uniqueId val="{00000001-262B-424F-9D7D-CAD8D5A74857}"/>
            </c:ext>
          </c:extLst>
        </c:ser>
        <c:ser>
          <c:idx val="2"/>
          <c:order val="2"/>
          <c:tx>
            <c:strRef>
              <c:f>[工作簿1.xlsx]Random!$D$1</c:f>
              <c:strCache>
                <c:ptCount val="1"/>
                <c:pt idx="0">
                  <c:v>RN_data</c:v>
                </c:pt>
              </c:strCache>
            </c:strRef>
          </c:tx>
          <c:spPr>
            <a:ln w="28575" cap="rnd">
              <a:solidFill>
                <a:schemeClr val="accent3"/>
              </a:solidFill>
              <a:round/>
            </a:ln>
            <a:effectLst/>
          </c:spPr>
          <c:marker>
            <c:symbol val="none"/>
          </c:marker>
          <c:cat>
            <c:strRef>
              <c:f>[工作簿1.xlsx]Random!$A$2:$A$4</c:f>
              <c:strCache>
                <c:ptCount val="3"/>
                <c:pt idx="0">
                  <c:v>Recall</c:v>
                </c:pt>
                <c:pt idx="1">
                  <c:v>Precision</c:v>
                </c:pt>
                <c:pt idx="2">
                  <c:v>F1-Score</c:v>
                </c:pt>
              </c:strCache>
            </c:strRef>
          </c:cat>
          <c:val>
            <c:numRef>
              <c:f>[工作簿1.xlsx]Random!$D$2:$D$4</c:f>
              <c:numCache>
                <c:formatCode>General</c:formatCode>
                <c:ptCount val="3"/>
                <c:pt idx="0">
                  <c:v>0.81626900000000002</c:v>
                </c:pt>
                <c:pt idx="1">
                  <c:v>0.88449840000000002</c:v>
                </c:pt>
                <c:pt idx="2">
                  <c:v>0.84901499999999996</c:v>
                </c:pt>
              </c:numCache>
            </c:numRef>
          </c:val>
          <c:smooth val="0"/>
          <c:extLst>
            <c:ext xmlns:c16="http://schemas.microsoft.com/office/drawing/2014/chart" uri="{C3380CC4-5D6E-409C-BE32-E72D297353CC}">
              <c16:uniqueId val="{00000002-262B-424F-9D7D-CAD8D5A74857}"/>
            </c:ext>
          </c:extLst>
        </c:ser>
        <c:dLbls>
          <c:showLegendKey val="0"/>
          <c:showVal val="0"/>
          <c:showCatName val="0"/>
          <c:showSerName val="0"/>
          <c:showPercent val="0"/>
          <c:showBubbleSize val="0"/>
        </c:dLbls>
        <c:smooth val="0"/>
        <c:axId val="674320633"/>
        <c:axId val="791861758"/>
      </c:lineChart>
      <c:catAx>
        <c:axId val="67432063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791861758"/>
        <c:crosses val="autoZero"/>
        <c:auto val="1"/>
        <c:lblAlgn val="ctr"/>
        <c:lblOffset val="100"/>
        <c:noMultiLvlLbl val="0"/>
      </c:catAx>
      <c:valAx>
        <c:axId val="79186175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67432063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solidFill>
        <a:schemeClr val="tx1">
          <a:lumMod val="15000"/>
          <a:lumOff val="85000"/>
        </a:schemeClr>
      </a:solidFill>
      <a:round/>
    </a:ln>
    <a:effectLst/>
  </c:spPr>
  <c:txPr>
    <a:bodyPr/>
    <a:lstStyle/>
    <a:p>
      <a:pPr>
        <a:defRPr lang="zh-CN"/>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Results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Base Features</c:v>
                </c:pt>
              </c:strCache>
            </c:strRef>
          </c:tx>
          <c:spPr>
            <a:ln w="28575" cap="rnd">
              <a:solidFill>
                <a:schemeClr val="accent6"/>
              </a:solidFill>
              <a:round/>
            </a:ln>
            <a:effectLst/>
          </c:spPr>
          <c:marker>
            <c:symbol val="none"/>
          </c:marker>
          <c:dLbls>
            <c:delete val="1"/>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0.82677</c:v>
                </c:pt>
                <c:pt idx="1">
                  <c:v>0.78134999999999999</c:v>
                </c:pt>
                <c:pt idx="2">
                  <c:v>0.95026999999999995</c:v>
                </c:pt>
                <c:pt idx="3">
                  <c:v>0.85701000000000005</c:v>
                </c:pt>
              </c:numCache>
            </c:numRef>
          </c:val>
          <c:smooth val="0"/>
          <c:extLst>
            <c:ext xmlns:c16="http://schemas.microsoft.com/office/drawing/2014/chart" uri="{C3380CC4-5D6E-409C-BE32-E72D297353CC}">
              <c16:uniqueId val="{00000000-8523-AE48-BCF8-FB1CA9877203}"/>
            </c:ext>
          </c:extLst>
        </c:ser>
        <c:ser>
          <c:idx val="1"/>
          <c:order val="1"/>
          <c:tx>
            <c:strRef>
              <c:f>Sheet1!$C$1</c:f>
              <c:strCache>
                <c:ptCount val="1"/>
                <c:pt idx="0">
                  <c:v>Additional Features</c:v>
                </c:pt>
              </c:strCache>
            </c:strRef>
          </c:tx>
          <c:spPr>
            <a:ln w="28575" cap="rnd">
              <a:solidFill>
                <a:srgbClr val="FF0000"/>
              </a:solidFill>
              <a:round/>
            </a:ln>
            <a:effectLst/>
          </c:spPr>
          <c:marker>
            <c:symbol val="none"/>
          </c:marker>
          <c:dLbls>
            <c:dLbl>
              <c:idx val="1"/>
              <c:layout>
                <c:manualLayout>
                  <c:x val="-6.3550783885336942E-2"/>
                  <c:y val="-8.890182312472660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523-AE48-BCF8-FB1CA9877203}"/>
                </c:ext>
              </c:extLst>
            </c:dLbl>
            <c:dLbl>
              <c:idx val="3"/>
              <c:layout>
                <c:manualLayout>
                  <c:x val="-2.3831543957001353E-2"/>
                  <c:y val="-4.298930274426725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523-AE48-BCF8-FB1CA98772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3-8523-AE48-BCF8-FB1CA9877203}"/>
            </c:ext>
          </c:extLst>
        </c:ser>
        <c:ser>
          <c:idx val="2"/>
          <c:order val="2"/>
          <c:tx>
            <c:strRef>
              <c:f>Sheet1!$D$1</c:f>
              <c:strCache>
                <c:ptCount val="1"/>
                <c:pt idx="0">
                  <c:v>Cross Features</c:v>
                </c:pt>
              </c:strCache>
            </c:strRef>
          </c:tx>
          <c:spPr>
            <a:ln w="28575" cap="rnd">
              <a:solidFill>
                <a:schemeClr val="accent4"/>
              </a:solidFill>
              <a:round/>
            </a:ln>
            <a:effectLst/>
          </c:spPr>
          <c:marker>
            <c:symbol val="none"/>
          </c:marker>
          <c:dLbls>
            <c:delete val="1"/>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0.82245000000000001</c:v>
                </c:pt>
                <c:pt idx="1">
                  <c:v>0.77510999999999997</c:v>
                </c:pt>
                <c:pt idx="2">
                  <c:v>0.95250000000000001</c:v>
                </c:pt>
                <c:pt idx="3">
                  <c:v>0.85428999999999999</c:v>
                </c:pt>
              </c:numCache>
            </c:numRef>
          </c:val>
          <c:smooth val="0"/>
          <c:extLst>
            <c:ext xmlns:c16="http://schemas.microsoft.com/office/drawing/2014/chart" uri="{C3380CC4-5D6E-409C-BE32-E72D297353CC}">
              <c16:uniqueId val="{00000004-8523-AE48-BCF8-FB1CA9877203}"/>
            </c:ext>
          </c:extLst>
        </c:ser>
        <c:ser>
          <c:idx val="3"/>
          <c:order val="3"/>
          <c:tx>
            <c:strRef>
              <c:f>Sheet1!$E$1</c:f>
              <c:strCache>
                <c:ptCount val="1"/>
                <c:pt idx="0">
                  <c:v>All</c:v>
                </c:pt>
              </c:strCache>
            </c:strRef>
          </c:tx>
          <c:spPr>
            <a:ln w="28575" cap="rnd">
              <a:solidFill>
                <a:schemeClr val="tx1"/>
              </a:solidFill>
              <a:round/>
            </a:ln>
            <a:effectLst/>
          </c:spPr>
          <c:marker>
            <c:symbol val="none"/>
          </c:marker>
          <c:dLbls>
            <c:delete val="1"/>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0.8417</c:v>
                </c:pt>
                <c:pt idx="1">
                  <c:v>0.79495000000000005</c:v>
                </c:pt>
                <c:pt idx="2">
                  <c:v>0.96065999999999996</c:v>
                </c:pt>
                <c:pt idx="3">
                  <c:v>0.86917</c:v>
                </c:pt>
              </c:numCache>
            </c:numRef>
          </c:val>
          <c:smooth val="0"/>
          <c:extLst>
            <c:ext xmlns:c16="http://schemas.microsoft.com/office/drawing/2014/chart" uri="{C3380CC4-5D6E-409C-BE32-E72D297353CC}">
              <c16:uniqueId val="{00000005-8523-AE48-BCF8-FB1CA9877203}"/>
            </c:ext>
          </c:extLst>
        </c:ser>
        <c:dLbls>
          <c:dLblPos val="ctr"/>
          <c:showLegendKey val="0"/>
          <c:showVal val="1"/>
          <c:showCatName val="0"/>
          <c:showSerName val="0"/>
          <c:showPercent val="0"/>
          <c:showBubbleSize val="0"/>
        </c:dLbls>
        <c:smooth val="0"/>
        <c:axId val="1873598415"/>
        <c:axId val="1873600047"/>
      </c:lineChart>
      <c:catAx>
        <c:axId val="1873598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600047"/>
        <c:crosses val="autoZero"/>
        <c:auto val="1"/>
        <c:lblAlgn val="ctr"/>
        <c:lblOffset val="100"/>
        <c:noMultiLvlLbl val="0"/>
      </c:catAx>
      <c:valAx>
        <c:axId val="1873600047"/>
        <c:scaling>
          <c:orientation val="minMax"/>
          <c:max val="0.97"/>
          <c:min val="0.76000000000000012"/>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5984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dk1"/>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Logistic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0-4795-D84B-A8D7-DCE87141A6E7}"/>
            </c:ext>
          </c:extLst>
        </c:ser>
        <c:ser>
          <c:idx val="1"/>
          <c:order val="1"/>
          <c:tx>
            <c:strRef>
              <c:f>Sheet1!$C$1</c:f>
              <c:strCache>
                <c:ptCount val="1"/>
                <c:pt idx="0">
                  <c:v>SVM</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95-D84B-A8D7-DCE87141A6E7}"/>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0.62070000000000003</c:v>
                </c:pt>
                <c:pt idx="1">
                  <c:v>0.48560999999999999</c:v>
                </c:pt>
                <c:pt idx="2">
                  <c:v>1</c:v>
                </c:pt>
                <c:pt idx="3">
                  <c:v>0.65375000000000005</c:v>
                </c:pt>
              </c:numCache>
            </c:numRef>
          </c:val>
          <c:smooth val="0"/>
          <c:extLst>
            <c:ext xmlns:c16="http://schemas.microsoft.com/office/drawing/2014/chart" uri="{C3380CC4-5D6E-409C-BE32-E72D297353CC}">
              <c16:uniqueId val="{00000001-4795-D84B-A8D7-DCE87141A6E7}"/>
            </c:ext>
          </c:extLst>
        </c:ser>
        <c:ser>
          <c:idx val="2"/>
          <c:order val="2"/>
          <c:tx>
            <c:strRef>
              <c:f>Sheet1!$D$1</c:f>
              <c:strCache>
                <c:ptCount val="1"/>
                <c:pt idx="0">
                  <c:v>Random Forest</c:v>
                </c:pt>
              </c:strCache>
            </c:strRef>
          </c:tx>
          <c:spPr>
            <a:ln w="28575" cap="rnd">
              <a:solidFill>
                <a:schemeClr val="tx1"/>
              </a:solidFill>
              <a:round/>
            </a:ln>
            <a:effectLst/>
          </c:spPr>
          <c:marker>
            <c:symbol val="circle"/>
            <c:size val="5"/>
            <c:spPr>
              <a:solidFill>
                <a:schemeClr val="accent4"/>
              </a:solidFill>
              <a:ln w="9525">
                <a:solidFill>
                  <a:schemeClr val="accent4"/>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95-D84B-A8D7-DCE87141A6E7}"/>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0.84902</c:v>
                </c:pt>
                <c:pt idx="1">
                  <c:v>0.81627000000000005</c:v>
                </c:pt>
                <c:pt idx="2">
                  <c:v>0.88449</c:v>
                </c:pt>
                <c:pt idx="3">
                  <c:v>0.84902</c:v>
                </c:pt>
              </c:numCache>
            </c:numRef>
          </c:val>
          <c:smooth val="0"/>
          <c:extLst>
            <c:ext xmlns:c16="http://schemas.microsoft.com/office/drawing/2014/chart" uri="{C3380CC4-5D6E-409C-BE32-E72D297353CC}">
              <c16:uniqueId val="{00000002-4795-D84B-A8D7-DCE87141A6E7}"/>
            </c:ext>
          </c:extLst>
        </c:ser>
        <c:ser>
          <c:idx val="3"/>
          <c:order val="3"/>
          <c:tx>
            <c:strRef>
              <c:f>Sheet1!$E$1</c:f>
              <c:strCache>
                <c:ptCount val="1"/>
                <c:pt idx="0">
                  <c:v>DNN</c:v>
                </c:pt>
              </c:strCache>
            </c:strRef>
          </c:tx>
          <c:spPr>
            <a:ln w="28575" cap="rnd">
              <a:solidFill>
                <a:srgbClr val="FF0000"/>
              </a:solidFill>
              <a:round/>
            </a:ln>
            <a:effectLst/>
          </c:spPr>
          <c:marker>
            <c:symbol val="circle"/>
            <c:size val="5"/>
            <c:spPr>
              <a:solidFill>
                <a:schemeClr val="accent6">
                  <a:lumMod val="60000"/>
                </a:schemeClr>
              </a:solidFill>
              <a:ln w="9525">
                <a:solidFill>
                  <a:schemeClr val="accent6">
                    <a:lumMod val="60000"/>
                  </a:schemeClr>
                </a:solidFill>
              </a:ln>
              <a:effectLst/>
            </c:spPr>
          </c:marker>
          <c:dLbls>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3-4795-D84B-A8D7-DCE87141A6E7}"/>
            </c:ext>
          </c:extLst>
        </c:ser>
        <c:dLbls>
          <c:dLblPos val="b"/>
          <c:showLegendKey val="0"/>
          <c:showVal val="1"/>
          <c:showCatName val="0"/>
          <c:showSerName val="0"/>
          <c:showPercent val="0"/>
          <c:showBubbleSize val="0"/>
        </c:dLbls>
        <c:marker val="1"/>
        <c:smooth val="0"/>
        <c:axId val="1739773375"/>
        <c:axId val="1405958319"/>
      </c:lineChart>
      <c:catAx>
        <c:axId val="1739773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405958319"/>
        <c:crosses val="autoZero"/>
        <c:auto val="1"/>
        <c:lblAlgn val="ctr"/>
        <c:lblOffset val="100"/>
        <c:noMultiLvlLbl val="0"/>
      </c:catAx>
      <c:valAx>
        <c:axId val="1405958319"/>
        <c:scaling>
          <c:orientation val="minMax"/>
          <c:max val="1.05"/>
          <c:min val="0.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97733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Runtimes (in seconds)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Runtimes (per second)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Logistic</c:v>
                </c:pt>
                <c:pt idx="1">
                  <c:v>SVM</c:v>
                </c:pt>
                <c:pt idx="2">
                  <c:v>Random Forest</c:v>
                </c:pt>
                <c:pt idx="3">
                  <c:v>DNN</c:v>
                </c:pt>
              </c:strCache>
            </c:strRef>
          </c:cat>
          <c:val>
            <c:numRef>
              <c:f>Sheet1!$B$2:$B$5</c:f>
              <c:numCache>
                <c:formatCode>General</c:formatCode>
                <c:ptCount val="4"/>
                <c:pt idx="0">
                  <c:v>16</c:v>
                </c:pt>
                <c:pt idx="1">
                  <c:v>20</c:v>
                </c:pt>
                <c:pt idx="2">
                  <c:v>30</c:v>
                </c:pt>
                <c:pt idx="3">
                  <c:v>87.641499999999994</c:v>
                </c:pt>
              </c:numCache>
            </c:numRef>
          </c:val>
          <c:smooth val="0"/>
          <c:extLst>
            <c:ext xmlns:c16="http://schemas.microsoft.com/office/drawing/2014/chart" uri="{C3380CC4-5D6E-409C-BE32-E72D297353CC}">
              <c16:uniqueId val="{00000000-69D7-DE45-AFA4-3C3F1D5A9E44}"/>
            </c:ext>
          </c:extLst>
        </c:ser>
        <c:dLbls>
          <c:showLegendKey val="0"/>
          <c:showVal val="0"/>
          <c:showCatName val="0"/>
          <c:showSerName val="0"/>
          <c:showPercent val="0"/>
          <c:showBubbleSize val="0"/>
        </c:dLbls>
        <c:marker val="1"/>
        <c:smooth val="0"/>
        <c:axId val="1878644447"/>
        <c:axId val="1414716575"/>
      </c:lineChart>
      <c:catAx>
        <c:axId val="1878644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4716575"/>
        <c:crosses val="autoZero"/>
        <c:auto val="1"/>
        <c:lblAlgn val="ctr"/>
        <c:lblOffset val="100"/>
        <c:noMultiLvlLbl val="0"/>
      </c:catAx>
      <c:valAx>
        <c:axId val="14147165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86444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dk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10-19T17:22:04.390" idx="3">
    <p:pos x="10" y="10"/>
    <p:text>Combine all SVM slides into 1 slide</p:text>
    <p:extLst>
      <p:ext uri="{C676402C-5697-4E1C-873F-D02D1690AC5C}">
        <p15:threadingInfo xmlns:p15="http://schemas.microsoft.com/office/powerpoint/2012/main" timeZoneBias="-660"/>
      </p:ext>
    </p:extLst>
  </p:cm>
  <p:cm authorId="1" dt="2020-10-19T17:22:36.745" idx="4">
    <p:pos x="10" y="146"/>
    <p:text>Don't have to talk about imbalanced/balanced results</p:text>
    <p:extLst>
      <p:ext uri="{C676402C-5697-4E1C-873F-D02D1690AC5C}">
        <p15:threadingInfo xmlns:p15="http://schemas.microsoft.com/office/powerpoint/2012/main" timeZoneBias="-660">
          <p15:parentCm authorId="1" idx="3"/>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0-19T17:21:04.462" idx="2">
    <p:pos x="10" y="10"/>
    <p:text>Maybe cut down a little bit?</p:text>
    <p:extLst>
      <p:ext uri="{C676402C-5697-4E1C-873F-D02D1690AC5C}">
        <p15:threadingInfo xmlns:p15="http://schemas.microsoft.com/office/powerpoint/2012/main" timeZoneBias="-66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9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1.17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199"/>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49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352"/>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530"/>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105611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6E1A69-A1EF-D04A-AF6A-2A73A9BE4FCF}" type="slidenum">
              <a:rPr lang="en-US" smtClean="0"/>
              <a:t>5</a:t>
            </a:fld>
            <a:endParaRPr lang="en-US"/>
          </a:p>
        </p:txBody>
      </p:sp>
    </p:spTree>
    <p:extLst>
      <p:ext uri="{BB962C8B-B14F-4D97-AF65-F5344CB8AC3E}">
        <p14:creationId xmlns:p14="http://schemas.microsoft.com/office/powerpoint/2010/main" val="392346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14</a:t>
            </a:fld>
            <a:endParaRPr lang="en-US"/>
          </a:p>
        </p:txBody>
      </p:sp>
    </p:spTree>
    <p:extLst>
      <p:ext uri="{BB962C8B-B14F-4D97-AF65-F5344CB8AC3E}">
        <p14:creationId xmlns:p14="http://schemas.microsoft.com/office/powerpoint/2010/main" val="2724246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“Additional”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More specific, the the p-value, the more important the feature.</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21</a:t>
            </a:fld>
            <a:endParaRPr lang="en-US"/>
          </a:p>
        </p:txBody>
      </p:sp>
    </p:spTree>
    <p:extLst>
      <p:ext uri="{BB962C8B-B14F-4D97-AF65-F5344CB8AC3E}">
        <p14:creationId xmlns:p14="http://schemas.microsoft.com/office/powerpoint/2010/main" val="655428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10240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1346009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2" name="Picture Placeholder 2"/>
          <p:cNvSpPr>
            <a:spLocks noGrp="1"/>
          </p:cNvSpPr>
          <p:nvPr>
            <p:ph type="pic" idx="13" hasCustomPrompt="1"/>
          </p:nvPr>
        </p:nvSpPr>
        <p:spPr>
          <a:xfrm>
            <a:off x="661852" y="653142"/>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4" hasCustomPrompt="1"/>
          </p:nvPr>
        </p:nvSpPr>
        <p:spPr>
          <a:xfrm>
            <a:off x="3705502" y="2576900"/>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p:cNvSpPr>
            <a:spLocks noGrp="1"/>
          </p:cNvSpPr>
          <p:nvPr>
            <p:ph type="pic" idx="15" hasCustomPrompt="1"/>
          </p:nvPr>
        </p:nvSpPr>
        <p:spPr>
          <a:xfrm>
            <a:off x="2183677" y="4500658"/>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34877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21161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5" r:id="rId18"/>
    <p:sldLayoutId id="2147483696" r:id="rId19"/>
    <p:sldLayoutId id="2147483697" r:id="rId2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Layout" Target="../slideLayouts/slideLayout20.xml"/><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35.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6.png"/><Relationship Id="rId5" Type="http://schemas.openxmlformats.org/officeDocument/2006/relationships/image" Target="../media/image3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chart" Target="../charts/chart6.xml"/></Relationships>
</file>

<file path=ppt/slides/_rels/slide2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tiff"/><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9.xml"/><Relationship Id="rId1" Type="http://schemas.openxmlformats.org/officeDocument/2006/relationships/tags" Target="../tags/tag1.xml"/><Relationship Id="rId5" Type="http://schemas.openxmlformats.org/officeDocument/2006/relationships/slide" Target="slide6.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20.xml"/><Relationship Id="rId1" Type="http://schemas.openxmlformats.org/officeDocument/2006/relationships/tags" Target="../tags/tag2.xm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7.png"/><Relationship Id="rId3" Type="http://schemas.openxmlformats.org/officeDocument/2006/relationships/customXml" Target="../ink/ink1.xml"/><Relationship Id="rId7" Type="http://schemas.openxmlformats.org/officeDocument/2006/relationships/image" Target="../media/image24.png"/><Relationship Id="rId12" Type="http://schemas.openxmlformats.org/officeDocument/2006/relationships/customXml" Target="../ink/ink6.xml"/><Relationship Id="rId2" Type="http://schemas.openxmlformats.org/officeDocument/2006/relationships/image" Target="../media/image22.jpg"/><Relationship Id="rId1" Type="http://schemas.openxmlformats.org/officeDocument/2006/relationships/slideLayout" Target="../slideLayouts/slideLayout20.xml"/><Relationship Id="rId6" Type="http://schemas.openxmlformats.org/officeDocument/2006/relationships/customXml" Target="../ink/ink3.xml"/><Relationship Id="rId11" Type="http://schemas.openxmlformats.org/officeDocument/2006/relationships/image" Target="../media/image26.png"/><Relationship Id="rId5" Type="http://schemas.openxmlformats.org/officeDocument/2006/relationships/customXml" Target="../ink/ink2.xml"/><Relationship Id="rId10" Type="http://schemas.openxmlformats.org/officeDocument/2006/relationships/customXml" Target="../ink/ink5.xml"/><Relationship Id="rId4" Type="http://schemas.openxmlformats.org/officeDocument/2006/relationships/image" Target="../media/image23.png"/><Relationship Id="rId9" Type="http://schemas.openxmlformats.org/officeDocument/2006/relationships/image" Target="../media/image25.png"/><Relationship Id="rId14" Type="http://schemas.openxmlformats.org/officeDocument/2006/relationships/image" Target="../media/image28.svg"/></Relationships>
</file>

<file path=ppt/slides/_rels/slide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286927"/>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Tree>
    <p:extLst>
      <p:ext uri="{BB962C8B-B14F-4D97-AF65-F5344CB8AC3E}">
        <p14:creationId xmlns:p14="http://schemas.microsoft.com/office/powerpoint/2010/main" val="3721914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E6D5CFEF-97F0-5540-A1C0-E38522AE6EEE}"/>
              </a:ext>
            </a:extLst>
          </p:cNvPr>
          <p:cNvPicPr>
            <a:picLocks noChangeAspect="1"/>
          </p:cNvPicPr>
          <p:nvPr/>
        </p:nvPicPr>
        <p:blipFill rotWithShape="1">
          <a:blip r:embed="rId2">
            <a:extLst>
              <a:ext uri="{28A0092B-C50C-407E-A947-70E740481C1C}">
                <a14:useLocalDpi xmlns:a14="http://schemas.microsoft.com/office/drawing/2010/main" val="0"/>
              </a:ext>
            </a:extLst>
          </a:blip>
          <a:srcRect r="8075"/>
          <a:stretch/>
        </p:blipFill>
        <p:spPr>
          <a:xfrm>
            <a:off x="892146" y="856790"/>
            <a:ext cx="10213662" cy="5527682"/>
          </a:xfrm>
          <a:prstGeom prst="rect">
            <a:avLst/>
          </a:prstGeom>
        </p:spPr>
      </p:pic>
      <p:sp>
        <p:nvSpPr>
          <p:cNvPr id="4" name="Rectangle 3">
            <a:extLst>
              <a:ext uri="{FF2B5EF4-FFF2-40B4-BE49-F238E27FC236}">
                <a16:creationId xmlns:a16="http://schemas.microsoft.com/office/drawing/2014/main" id="{70928F5C-A279-7247-8286-0D3E01643732}"/>
              </a:ext>
            </a:extLst>
          </p:cNvPr>
          <p:cNvSpPr/>
          <p:nvPr/>
        </p:nvSpPr>
        <p:spPr>
          <a:xfrm>
            <a:off x="129048" y="0"/>
            <a:ext cx="6096000" cy="646331"/>
          </a:xfrm>
          <a:prstGeom prst="rect">
            <a:avLst/>
          </a:prstGeom>
        </p:spPr>
        <p:txBody>
          <a:bodyPr>
            <a:spAutoFit/>
          </a:bodyPr>
          <a:lstStyle/>
          <a:p>
            <a:r>
              <a:rPr lang="en-US" dirty="0"/>
              <a:t>Industry: </a:t>
            </a:r>
          </a:p>
          <a:p>
            <a:r>
              <a:rPr lang="en-US" dirty="0"/>
              <a:t> </a:t>
            </a:r>
            <a:r>
              <a:rPr lang="en-US" sz="1100" dirty="0"/>
              <a:t>AVG: 29%</a:t>
            </a:r>
          </a:p>
        </p:txBody>
      </p:sp>
      <p:sp>
        <p:nvSpPr>
          <p:cNvPr id="5" name="Right Arrow 4">
            <a:extLst>
              <a:ext uri="{FF2B5EF4-FFF2-40B4-BE49-F238E27FC236}">
                <a16:creationId xmlns:a16="http://schemas.microsoft.com/office/drawing/2014/main" id="{D645BB9E-AD6B-D744-AEA6-E2576E532A1E}"/>
              </a:ext>
            </a:extLst>
          </p:cNvPr>
          <p:cNvSpPr/>
          <p:nvPr/>
        </p:nvSpPr>
        <p:spPr>
          <a:xfrm>
            <a:off x="1931357" y="864494"/>
            <a:ext cx="587829" cy="1928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8B578F-BFFB-4A44-91A2-970D1EE96C6D}"/>
              </a:ext>
            </a:extLst>
          </p:cNvPr>
          <p:cNvSpPr/>
          <p:nvPr/>
        </p:nvSpPr>
        <p:spPr>
          <a:xfrm>
            <a:off x="7703701" y="602874"/>
            <a:ext cx="1085554" cy="253916"/>
          </a:xfrm>
          <a:prstGeom prst="rect">
            <a:avLst/>
          </a:prstGeom>
        </p:spPr>
        <p:txBody>
          <a:bodyPr wrap="none">
            <a:spAutoFit/>
          </a:bodyPr>
          <a:lstStyle/>
          <a:p>
            <a:r>
              <a:rPr lang="en-US" sz="1050" dirty="0">
                <a:solidFill>
                  <a:srgbClr val="FF0000"/>
                </a:solidFill>
              </a:rPr>
              <a:t>43% converted</a:t>
            </a:r>
          </a:p>
        </p:txBody>
      </p:sp>
      <p:sp>
        <p:nvSpPr>
          <p:cNvPr id="7" name="Rectangle 6">
            <a:extLst>
              <a:ext uri="{FF2B5EF4-FFF2-40B4-BE49-F238E27FC236}">
                <a16:creationId xmlns:a16="http://schemas.microsoft.com/office/drawing/2014/main" id="{4D65DEBC-9953-1B42-972D-A9DFAB66E5D1}"/>
              </a:ext>
            </a:extLst>
          </p:cNvPr>
          <p:cNvSpPr/>
          <p:nvPr/>
        </p:nvSpPr>
        <p:spPr>
          <a:xfrm>
            <a:off x="4724329" y="1627805"/>
            <a:ext cx="1085554" cy="253916"/>
          </a:xfrm>
          <a:prstGeom prst="rect">
            <a:avLst/>
          </a:prstGeom>
        </p:spPr>
        <p:txBody>
          <a:bodyPr wrap="none">
            <a:spAutoFit/>
          </a:bodyPr>
          <a:lstStyle/>
          <a:p>
            <a:r>
              <a:rPr lang="en-US" sz="1050" dirty="0">
                <a:solidFill>
                  <a:srgbClr val="FF0000"/>
                </a:solidFill>
              </a:rPr>
              <a:t>53% converted</a:t>
            </a:r>
            <a:endParaRPr lang="en-US" sz="1050" dirty="0"/>
          </a:p>
        </p:txBody>
      </p:sp>
      <p:sp>
        <p:nvSpPr>
          <p:cNvPr id="8" name="Right Arrow 7">
            <a:extLst>
              <a:ext uri="{FF2B5EF4-FFF2-40B4-BE49-F238E27FC236}">
                <a16:creationId xmlns:a16="http://schemas.microsoft.com/office/drawing/2014/main" id="{51949A23-236D-144A-92CB-71D313678253}"/>
              </a:ext>
            </a:extLst>
          </p:cNvPr>
          <p:cNvSpPr/>
          <p:nvPr/>
        </p:nvSpPr>
        <p:spPr>
          <a:xfrm>
            <a:off x="1931357" y="1742167"/>
            <a:ext cx="587829" cy="1928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F2663D-E183-B043-97C1-4F3EFF936ED0}"/>
              </a:ext>
            </a:extLst>
          </p:cNvPr>
          <p:cNvSpPr/>
          <p:nvPr/>
        </p:nvSpPr>
        <p:spPr>
          <a:xfrm>
            <a:off x="3929178" y="2135637"/>
            <a:ext cx="1267169" cy="253916"/>
          </a:xfrm>
          <a:prstGeom prst="rect">
            <a:avLst/>
          </a:prstGeom>
        </p:spPr>
        <p:txBody>
          <a:bodyPr wrap="square">
            <a:spAutoFit/>
          </a:bodyPr>
          <a:lstStyle/>
          <a:p>
            <a:r>
              <a:rPr lang="en-US" sz="1050" dirty="0">
                <a:solidFill>
                  <a:srgbClr val="FF0000"/>
                </a:solidFill>
              </a:rPr>
              <a:t>18% converted</a:t>
            </a:r>
            <a:endParaRPr lang="en-US" sz="1050" dirty="0"/>
          </a:p>
        </p:txBody>
      </p:sp>
      <p:pic>
        <p:nvPicPr>
          <p:cNvPr id="15" name="Graphic 14" descr="Angry face with solid fill">
            <a:extLst>
              <a:ext uri="{FF2B5EF4-FFF2-40B4-BE49-F238E27FC236}">
                <a16:creationId xmlns:a16="http://schemas.microsoft.com/office/drawing/2014/main" id="{D704F64A-CD47-8346-BAFD-064211E4B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225" y="1964309"/>
            <a:ext cx="646331" cy="646331"/>
          </a:xfrm>
          <a:prstGeom prst="rect">
            <a:avLst/>
          </a:prstGeom>
        </p:spPr>
      </p:pic>
    </p:spTree>
    <p:extLst>
      <p:ext uri="{BB962C8B-B14F-4D97-AF65-F5344CB8AC3E}">
        <p14:creationId xmlns:p14="http://schemas.microsoft.com/office/powerpoint/2010/main" val="2632781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879632"/>
            <a:ext cx="5794125" cy="923330"/>
          </a:xfrm>
          <a:prstGeom prst="rect">
            <a:avLst/>
          </a:prstGeom>
          <a:noFill/>
        </p:spPr>
        <p:txBody>
          <a:bodyPr wrap="square" rtlCol="0" anchor="ctr">
            <a:spAutoFit/>
          </a:bodyPr>
          <a:lstStyle/>
          <a:p>
            <a:r>
              <a:rPr lang="en-AU" sz="5400"/>
              <a:t>Added Features</a:t>
            </a:r>
            <a:endParaRPr lang="en-US" altLang="ko-KR" sz="5400" dirty="0">
              <a:solidFill>
                <a:schemeClr val="bg1"/>
              </a:solidFill>
              <a:cs typeface="Arial" pitchFamily="34" charset="0"/>
            </a:endParaRPr>
          </a:p>
        </p:txBody>
      </p:sp>
      <p:sp>
        <p:nvSpPr>
          <p:cNvPr id="10" name="TextBox 9">
            <a:extLst>
              <a:ext uri="{FF2B5EF4-FFF2-40B4-BE49-F238E27FC236}">
                <a16:creationId xmlns:a16="http://schemas.microsoft.com/office/drawing/2014/main" id="{80D740BF-8CE8-E84C-A528-3C6D1F5A2851}"/>
              </a:ext>
            </a:extLst>
          </p:cNvPr>
          <p:cNvSpPr txBox="1"/>
          <p:nvPr/>
        </p:nvSpPr>
        <p:spPr>
          <a:xfrm>
            <a:off x="181080" y="2904221"/>
            <a:ext cx="5610120" cy="3693319"/>
          </a:xfrm>
          <a:prstGeom prst="rect">
            <a:avLst/>
          </a:prstGeom>
          <a:noFill/>
        </p:spPr>
        <p:txBody>
          <a:bodyPr wrap="square" rtlCol="0">
            <a:spAutoFit/>
          </a:bodyPr>
          <a:lstStyle/>
          <a:p>
            <a:r>
              <a:rPr lang="en-US" b="1" dirty="0"/>
              <a:t>Our own features:</a:t>
            </a:r>
          </a:p>
          <a:p>
            <a:endParaRPr lang="en-US" b="1" dirty="0"/>
          </a:p>
          <a:p>
            <a:pPr marL="285750" indent="-285750">
              <a:buFont typeface="Arial" panose="020B0604020202020204" pitchFamily="34" charset="0"/>
              <a:buChar char="•"/>
            </a:pPr>
            <a:r>
              <a:rPr lang="en-US" b="1" i="1" dirty="0"/>
              <a:t>RN</a:t>
            </a:r>
          </a:p>
          <a:p>
            <a:r>
              <a:rPr lang="en-AU" dirty="0"/>
              <a:t>The total number of opportunities created with the same account.</a:t>
            </a:r>
            <a:endParaRPr lang="en-US" dirty="0"/>
          </a:p>
          <a:p>
            <a:endParaRPr lang="en-US" dirty="0"/>
          </a:p>
          <a:p>
            <a:pPr marL="285750" indent="-285750">
              <a:buFont typeface="Arial" panose="020B0604020202020204" pitchFamily="34" charset="0"/>
              <a:buChar char="•"/>
            </a:pPr>
            <a:r>
              <a:rPr lang="en-US" b="1" i="1" dirty="0" err="1"/>
              <a:t>F_won_before</a:t>
            </a:r>
            <a:endParaRPr lang="en-US" b="1" i="1" dirty="0"/>
          </a:p>
          <a:p>
            <a:r>
              <a:rPr lang="en-AU" dirty="0"/>
              <a:t>If a previous opportunity has been won with this account before.</a:t>
            </a:r>
          </a:p>
          <a:p>
            <a:endParaRPr lang="en-US" dirty="0"/>
          </a:p>
          <a:p>
            <a:pPr marL="285750" indent="-285750">
              <a:buFont typeface="Arial" panose="020B0604020202020204" pitchFamily="34" charset="0"/>
              <a:buChar char="•"/>
            </a:pPr>
            <a:r>
              <a:rPr lang="en-US" b="1" i="1" dirty="0"/>
              <a:t>Days </a:t>
            </a:r>
          </a:p>
          <a:p>
            <a:r>
              <a:rPr lang="en-US" dirty="0"/>
              <a:t>Number of days between closed date and created date</a:t>
            </a:r>
          </a:p>
        </p:txBody>
      </p:sp>
      <p:sp>
        <p:nvSpPr>
          <p:cNvPr id="13" name="TextBox 12">
            <a:extLst>
              <a:ext uri="{FF2B5EF4-FFF2-40B4-BE49-F238E27FC236}">
                <a16:creationId xmlns:a16="http://schemas.microsoft.com/office/drawing/2014/main" id="{94292674-8714-6449-B1F7-CC9069D68B02}"/>
              </a:ext>
            </a:extLst>
          </p:cNvPr>
          <p:cNvSpPr txBox="1"/>
          <p:nvPr/>
        </p:nvSpPr>
        <p:spPr>
          <a:xfrm>
            <a:off x="4149090" y="3703320"/>
            <a:ext cx="184731" cy="646331"/>
          </a:xfrm>
          <a:prstGeom prst="rect">
            <a:avLst/>
          </a:prstGeom>
          <a:noFill/>
        </p:spPr>
        <p:txBody>
          <a:bodyPr wrap="none" rtlCol="0">
            <a:spAutoFit/>
          </a:bodyPr>
          <a:lstStyle/>
          <a:p>
            <a:endParaRPr lang="en-US" dirty="0"/>
          </a:p>
          <a:p>
            <a:endParaRPr lang="en-US" dirty="0"/>
          </a:p>
        </p:txBody>
      </p:sp>
      <p:pic>
        <p:nvPicPr>
          <p:cNvPr id="5" name="Picture 4" descr="A picture containing drawing&#10;&#10;Description automatically generated">
            <a:extLst>
              <a:ext uri="{FF2B5EF4-FFF2-40B4-BE49-F238E27FC236}">
                <a16:creationId xmlns:a16="http://schemas.microsoft.com/office/drawing/2014/main" id="{B3C5A47B-B983-1348-8FE8-C77CADA62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81" y="879632"/>
            <a:ext cx="1265582" cy="1265582"/>
          </a:xfrm>
          <a:prstGeom prst="rect">
            <a:avLst/>
          </a:prstGeom>
        </p:spPr>
      </p:pic>
      <p:sp>
        <p:nvSpPr>
          <p:cNvPr id="3" name="Rectangle 2">
            <a:extLst>
              <a:ext uri="{FF2B5EF4-FFF2-40B4-BE49-F238E27FC236}">
                <a16:creationId xmlns:a16="http://schemas.microsoft.com/office/drawing/2014/main" id="{427AA7A4-E247-AC4A-9E8E-820C891A9714}"/>
              </a:ext>
            </a:extLst>
          </p:cNvPr>
          <p:cNvSpPr/>
          <p:nvPr/>
        </p:nvSpPr>
        <p:spPr>
          <a:xfrm>
            <a:off x="5910943" y="2904221"/>
            <a:ext cx="6281057" cy="2031325"/>
          </a:xfrm>
          <a:prstGeom prst="rect">
            <a:avLst/>
          </a:prstGeom>
        </p:spPr>
        <p:txBody>
          <a:bodyPr wrap="square">
            <a:spAutoFit/>
          </a:bodyPr>
          <a:lstStyle/>
          <a:p>
            <a:r>
              <a:rPr lang="en-US" b="1" dirty="0"/>
              <a:t>Cross features:</a:t>
            </a:r>
          </a:p>
          <a:p>
            <a:endParaRPr lang="en-US" b="1" dirty="0"/>
          </a:p>
          <a:p>
            <a:pPr marL="285750" indent="-285750">
              <a:buFont typeface="Arial" panose="020B0604020202020204" pitchFamily="34" charset="0"/>
              <a:buChar char="•"/>
            </a:pPr>
            <a:r>
              <a:rPr lang="en-US" b="1" i="1" dirty="0" err="1"/>
              <a:t>Opportunity_industry</a:t>
            </a:r>
            <a:endParaRPr lang="en-US" b="1" i="1" dirty="0"/>
          </a:p>
          <a:p>
            <a:pPr marL="285750" indent="-285750">
              <a:buFont typeface="Arial" panose="020B0604020202020204" pitchFamily="34" charset="0"/>
              <a:buChar char="•"/>
            </a:pPr>
            <a:endParaRPr lang="en-US" b="1" i="1" dirty="0"/>
          </a:p>
          <a:p>
            <a:pPr marL="285750" indent="-285750">
              <a:buFont typeface="Arial" panose="020B0604020202020204" pitchFamily="34" charset="0"/>
              <a:buChar char="•"/>
            </a:pPr>
            <a:r>
              <a:rPr lang="en-US" b="1" i="1" dirty="0" err="1"/>
              <a:t>Faculty_opportunity</a:t>
            </a:r>
            <a:endParaRPr lang="en-US" b="1" i="1" dirty="0"/>
          </a:p>
          <a:p>
            <a:pPr marL="285750" indent="-285750">
              <a:buFont typeface="Arial" panose="020B0604020202020204" pitchFamily="34" charset="0"/>
              <a:buChar char="•"/>
            </a:pPr>
            <a:endParaRPr lang="en-US" b="1" i="1" dirty="0"/>
          </a:p>
          <a:p>
            <a:pPr marL="285750" indent="-285750">
              <a:buFont typeface="Arial" panose="020B0604020202020204" pitchFamily="34" charset="0"/>
              <a:buChar char="•"/>
            </a:pPr>
            <a:r>
              <a:rPr lang="en-US" b="1" i="1" dirty="0" err="1"/>
              <a:t>Opportunity_business</a:t>
            </a:r>
            <a:endParaRPr lang="en-US" b="1" i="1" dirty="0"/>
          </a:p>
        </p:txBody>
      </p:sp>
      <p:sp>
        <p:nvSpPr>
          <p:cNvPr id="4" name="Rectangle 3">
            <a:extLst>
              <a:ext uri="{FF2B5EF4-FFF2-40B4-BE49-F238E27FC236}">
                <a16:creationId xmlns:a16="http://schemas.microsoft.com/office/drawing/2014/main" id="{8396E4AA-A863-5547-A742-3768A7ABCECF}"/>
              </a:ext>
            </a:extLst>
          </p:cNvPr>
          <p:cNvSpPr/>
          <p:nvPr/>
        </p:nvSpPr>
        <p:spPr>
          <a:xfrm>
            <a:off x="5556738" y="5378203"/>
            <a:ext cx="6096000" cy="1200329"/>
          </a:xfrm>
          <a:prstGeom prst="rect">
            <a:avLst/>
          </a:prstGeom>
        </p:spPr>
        <p:txBody>
          <a:bodyPr>
            <a:spAutoFit/>
          </a:bodyPr>
          <a:lstStyle/>
          <a:p>
            <a:pPr marL="171450" indent="-171450">
              <a:buFont typeface="Courier New" panose="02070309020205020404" pitchFamily="49" charset="0"/>
              <a:buChar char="o"/>
            </a:pPr>
            <a:r>
              <a:rPr lang="en-US" dirty="0">
                <a:solidFill>
                  <a:srgbClr val="00B0F0"/>
                </a:solidFill>
                <a:latin typeface="Arial" panose="020B0604020202020204" pitchFamily="34" charset="0"/>
              </a:rPr>
              <a:t>Dataset 1</a:t>
            </a:r>
            <a:r>
              <a:rPr lang="en-US"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dirty="0">
                <a:solidFill>
                  <a:schemeClr val="accent6"/>
                </a:solidFill>
                <a:latin typeface="Arial" panose="020B0604020202020204" pitchFamily="34" charset="0"/>
              </a:rPr>
              <a:t>Dataset 2</a:t>
            </a:r>
            <a:r>
              <a:rPr lang="en-US" dirty="0">
                <a:solidFill>
                  <a:srgbClr val="000000"/>
                </a:solidFill>
                <a:latin typeface="Arial" panose="020B0604020202020204" pitchFamily="34" charset="0"/>
              </a:rPr>
              <a:t>: Base + special-features</a:t>
            </a:r>
          </a:p>
          <a:p>
            <a:pPr marL="171450" indent="-171450">
              <a:buFont typeface="Courier New" panose="02070309020205020404" pitchFamily="49" charset="0"/>
              <a:buChar char="o"/>
            </a:pPr>
            <a:r>
              <a:rPr lang="en-US" dirty="0">
                <a:solidFill>
                  <a:srgbClr val="FFC000"/>
                </a:solidFill>
                <a:latin typeface="Arial" panose="020B0604020202020204" pitchFamily="34" charset="0"/>
              </a:rPr>
              <a:t>Dataset 3</a:t>
            </a:r>
            <a:r>
              <a:rPr lang="en-US"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dirty="0">
                <a:solidFill>
                  <a:srgbClr val="FF0000"/>
                </a:solidFill>
                <a:latin typeface="Arial" panose="020B0604020202020204" pitchFamily="34" charset="0"/>
              </a:rPr>
              <a:t>Dataset 4</a:t>
            </a:r>
            <a:r>
              <a:rPr lang="en-US" dirty="0">
                <a:latin typeface="Arial" panose="020B0604020202020204" pitchFamily="34" charset="0"/>
              </a:rPr>
              <a:t>: Base + </a:t>
            </a:r>
            <a:r>
              <a:rPr lang="en-US" dirty="0">
                <a:solidFill>
                  <a:srgbClr val="000000"/>
                </a:solidFill>
                <a:latin typeface="Arial" panose="020B0604020202020204" pitchFamily="34" charset="0"/>
              </a:rPr>
              <a:t>special-features</a:t>
            </a:r>
            <a:r>
              <a:rPr lang="en-US" dirty="0">
                <a:latin typeface="Arial" panose="020B0604020202020204" pitchFamily="34" charset="0"/>
              </a:rPr>
              <a:t> + cross-features</a:t>
            </a:r>
            <a:endParaRPr lang="en-US" dirty="0">
              <a:solidFill>
                <a:srgbClr val="FF0000"/>
              </a:solidFill>
              <a:latin typeface="Arial" panose="020B0604020202020204" pitchFamily="34" charset="0"/>
            </a:endParaRPr>
          </a:p>
        </p:txBody>
      </p:sp>
    </p:spTree>
    <p:extLst>
      <p:ext uri="{BB962C8B-B14F-4D97-AF65-F5344CB8AC3E}">
        <p14:creationId xmlns:p14="http://schemas.microsoft.com/office/powerpoint/2010/main" val="88269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6576556-320B-654F-9F5C-7EA58B0E74E5}"/>
              </a:ext>
            </a:extLst>
          </p:cNvPr>
          <p:cNvGrpSpPr/>
          <p:nvPr/>
        </p:nvGrpSpPr>
        <p:grpSpPr>
          <a:xfrm>
            <a:off x="282633" y="3731563"/>
            <a:ext cx="4572786" cy="2646948"/>
            <a:chOff x="1113752" y="3398955"/>
            <a:chExt cx="5444389" cy="3270020"/>
          </a:xfrm>
        </p:grpSpPr>
        <p:sp>
          <p:nvSpPr>
            <p:cNvPr id="5" name="Rectangle 4">
              <a:extLst>
                <a:ext uri="{FF2B5EF4-FFF2-40B4-BE49-F238E27FC236}">
                  <a16:creationId xmlns:a16="http://schemas.microsoft.com/office/drawing/2014/main" id="{F7BD1BA9-F1D1-8C44-A1C4-00C39FCDA99D}"/>
                </a:ext>
              </a:extLst>
            </p:cNvPr>
            <p:cNvSpPr/>
            <p:nvPr/>
          </p:nvSpPr>
          <p:spPr>
            <a:xfrm>
              <a:off x="3457171" y="3826110"/>
              <a:ext cx="2347848" cy="1185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Binary Classification Model</a:t>
              </a:r>
            </a:p>
          </p:txBody>
        </p:sp>
        <p:sp>
          <p:nvSpPr>
            <p:cNvPr id="7" name="Rectangle 6">
              <a:extLst>
                <a:ext uri="{FF2B5EF4-FFF2-40B4-BE49-F238E27FC236}">
                  <a16:creationId xmlns:a16="http://schemas.microsoft.com/office/drawing/2014/main" id="{DF233657-FF86-8D47-BBF9-CBFD762BF09E}"/>
                </a:ext>
              </a:extLst>
            </p:cNvPr>
            <p:cNvSpPr/>
            <p:nvPr/>
          </p:nvSpPr>
          <p:spPr>
            <a:xfrm>
              <a:off x="2607848" y="5744888"/>
              <a:ext cx="1744135" cy="91439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Successful</a:t>
              </a:r>
            </a:p>
            <a:p>
              <a:pPr algn="ctr"/>
              <a:r>
                <a:rPr lang="en-US" sz="1400" dirty="0"/>
                <a:t>(Positive)</a:t>
              </a:r>
            </a:p>
          </p:txBody>
        </p:sp>
        <p:sp>
          <p:nvSpPr>
            <p:cNvPr id="8" name="Rectangle 7">
              <a:extLst>
                <a:ext uri="{FF2B5EF4-FFF2-40B4-BE49-F238E27FC236}">
                  <a16:creationId xmlns:a16="http://schemas.microsoft.com/office/drawing/2014/main" id="{CE106EF0-00F2-A843-8BCC-AF44147D141A}"/>
                </a:ext>
              </a:extLst>
            </p:cNvPr>
            <p:cNvSpPr/>
            <p:nvPr/>
          </p:nvSpPr>
          <p:spPr>
            <a:xfrm>
              <a:off x="4814006" y="5754579"/>
              <a:ext cx="1744135" cy="914396"/>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dirty="0"/>
                <a:t>Unsuccessful</a:t>
              </a:r>
            </a:p>
            <a:p>
              <a:pPr algn="ctr"/>
              <a:r>
                <a:rPr lang="en-US" sz="1400" dirty="0"/>
                <a:t>(Negative)</a:t>
              </a:r>
            </a:p>
          </p:txBody>
        </p:sp>
        <p:sp>
          <p:nvSpPr>
            <p:cNvPr id="9" name="Oval 8">
              <a:extLst>
                <a:ext uri="{FF2B5EF4-FFF2-40B4-BE49-F238E27FC236}">
                  <a16:creationId xmlns:a16="http://schemas.microsoft.com/office/drawing/2014/main" id="{732B507C-57CB-2042-B4F5-4C119F5B1C43}"/>
                </a:ext>
              </a:extLst>
            </p:cNvPr>
            <p:cNvSpPr/>
            <p:nvPr/>
          </p:nvSpPr>
          <p:spPr>
            <a:xfrm>
              <a:off x="1113752" y="3398955"/>
              <a:ext cx="2114868" cy="203964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Population of Opportunities</a:t>
              </a:r>
            </a:p>
          </p:txBody>
        </p:sp>
        <p:cxnSp>
          <p:nvCxnSpPr>
            <p:cNvPr id="11" name="Straight Arrow Connector 10">
              <a:extLst>
                <a:ext uri="{FF2B5EF4-FFF2-40B4-BE49-F238E27FC236}">
                  <a16:creationId xmlns:a16="http://schemas.microsoft.com/office/drawing/2014/main" id="{9DB3AF68-D74F-414C-B8C9-0707B500B390}"/>
                </a:ext>
              </a:extLst>
            </p:cNvPr>
            <p:cNvCxnSpPr>
              <a:cxnSpLocks/>
              <a:stCxn id="5" idx="2"/>
              <a:endCxn id="7" idx="0"/>
            </p:cNvCxnSpPr>
            <p:nvPr/>
          </p:nvCxnSpPr>
          <p:spPr>
            <a:xfrm flipH="1">
              <a:off x="3479916" y="5011442"/>
              <a:ext cx="1151178" cy="733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BF2290-CE2A-0F49-9C72-B6BE2CE069C4}"/>
                </a:ext>
              </a:extLst>
            </p:cNvPr>
            <p:cNvCxnSpPr>
              <a:cxnSpLocks/>
              <a:stCxn id="5" idx="2"/>
              <a:endCxn id="8" idx="0"/>
            </p:cNvCxnSpPr>
            <p:nvPr/>
          </p:nvCxnSpPr>
          <p:spPr>
            <a:xfrm>
              <a:off x="4631094" y="5011442"/>
              <a:ext cx="1054980" cy="7431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BEE3DE-5E5B-AA44-9847-C88718358E09}"/>
                </a:ext>
              </a:extLst>
            </p:cNvPr>
            <p:cNvCxnSpPr>
              <a:cxnSpLocks/>
              <a:stCxn id="9" idx="6"/>
              <a:endCxn id="5" idx="1"/>
            </p:cNvCxnSpPr>
            <p:nvPr/>
          </p:nvCxnSpPr>
          <p:spPr>
            <a:xfrm flipV="1">
              <a:off x="3228620" y="4418777"/>
              <a:ext cx="22855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2116C2A-B8D0-8A42-840F-2BF5FEDE06DE}"/>
              </a:ext>
            </a:extLst>
          </p:cNvPr>
          <p:cNvSpPr txBox="1"/>
          <p:nvPr/>
        </p:nvSpPr>
        <p:spPr>
          <a:xfrm>
            <a:off x="2090047" y="2823622"/>
            <a:ext cx="2765372"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Logistic Regression</a:t>
            </a:r>
          </a:p>
          <a:p>
            <a:pPr marL="285750" indent="-285750">
              <a:buFont typeface="Arial" panose="020B0604020202020204" pitchFamily="34" charset="0"/>
              <a:buChar char="•"/>
            </a:pPr>
            <a:r>
              <a:rPr lang="en-AU" sz="1600" dirty="0"/>
              <a:t>Support Vector Machines</a:t>
            </a:r>
          </a:p>
          <a:p>
            <a:pPr marL="285750" indent="-285750">
              <a:buFont typeface="Arial" panose="020B0604020202020204" pitchFamily="34" charset="0"/>
              <a:buChar char="•"/>
            </a:pPr>
            <a:r>
              <a:rPr lang="en-US" sz="1600" dirty="0"/>
              <a:t>Random Forest</a:t>
            </a:r>
          </a:p>
          <a:p>
            <a:pPr marL="285750" indent="-285750">
              <a:buFont typeface="Arial" panose="020B0604020202020204" pitchFamily="34" charset="0"/>
              <a:buChar char="•"/>
            </a:pPr>
            <a:r>
              <a:rPr lang="en-US" sz="1600" dirty="0"/>
              <a:t>Deep Neural Network</a:t>
            </a:r>
          </a:p>
        </p:txBody>
      </p:sp>
      <p:grpSp>
        <p:nvGrpSpPr>
          <p:cNvPr id="47" name="Group 46">
            <a:extLst>
              <a:ext uri="{FF2B5EF4-FFF2-40B4-BE49-F238E27FC236}">
                <a16:creationId xmlns:a16="http://schemas.microsoft.com/office/drawing/2014/main" id="{3F6C8897-8846-D147-8D25-C92623367244}"/>
              </a:ext>
            </a:extLst>
          </p:cNvPr>
          <p:cNvGrpSpPr/>
          <p:nvPr/>
        </p:nvGrpSpPr>
        <p:grpSpPr>
          <a:xfrm>
            <a:off x="5514479" y="3546897"/>
            <a:ext cx="5791274" cy="2541612"/>
            <a:chOff x="5514479" y="3546897"/>
            <a:chExt cx="5791274" cy="2541612"/>
          </a:xfrm>
        </p:grpSpPr>
        <p:grpSp>
          <p:nvGrpSpPr>
            <p:cNvPr id="13" name="Group 12">
              <a:extLst>
                <a:ext uri="{FF2B5EF4-FFF2-40B4-BE49-F238E27FC236}">
                  <a16:creationId xmlns:a16="http://schemas.microsoft.com/office/drawing/2014/main" id="{07205283-68EC-6344-9920-7666D2F461E7}"/>
                </a:ext>
              </a:extLst>
            </p:cNvPr>
            <p:cNvGrpSpPr/>
            <p:nvPr/>
          </p:nvGrpSpPr>
          <p:grpSpPr>
            <a:xfrm>
              <a:off x="5514479" y="4310837"/>
              <a:ext cx="5791274" cy="1777672"/>
              <a:chOff x="4117082" y="3528135"/>
              <a:chExt cx="5791274" cy="1777672"/>
            </a:xfrm>
          </p:grpSpPr>
          <p:grpSp>
            <p:nvGrpSpPr>
              <p:cNvPr id="14" name="Group 13">
                <a:extLst>
                  <a:ext uri="{FF2B5EF4-FFF2-40B4-BE49-F238E27FC236}">
                    <a16:creationId xmlns:a16="http://schemas.microsoft.com/office/drawing/2014/main" id="{321075DC-48A7-CA4F-919D-3A8564484B40}"/>
                  </a:ext>
                </a:extLst>
              </p:cNvPr>
              <p:cNvGrpSpPr/>
              <p:nvPr/>
            </p:nvGrpSpPr>
            <p:grpSpPr>
              <a:xfrm>
                <a:off x="4117082" y="3637241"/>
                <a:ext cx="5791274" cy="1668566"/>
                <a:chOff x="3431282" y="4632354"/>
                <a:chExt cx="5791274" cy="1668566"/>
              </a:xfrm>
            </p:grpSpPr>
            <p:pic>
              <p:nvPicPr>
                <p:cNvPr id="17" name="Picture 16">
                  <a:extLst>
                    <a:ext uri="{FF2B5EF4-FFF2-40B4-BE49-F238E27FC236}">
                      <a16:creationId xmlns:a16="http://schemas.microsoft.com/office/drawing/2014/main" id="{F898A889-3513-BB4B-8934-607F83FAAB0A}"/>
                    </a:ext>
                  </a:extLst>
                </p:cNvPr>
                <p:cNvPicPr>
                  <a:picLocks noChangeAspect="1"/>
                </p:cNvPicPr>
                <p:nvPr/>
              </p:nvPicPr>
              <p:blipFill>
                <a:blip r:embed="rId2"/>
                <a:stretch>
                  <a:fillRect/>
                </a:stretch>
              </p:blipFill>
              <p:spPr>
                <a:xfrm>
                  <a:off x="6493271" y="4632354"/>
                  <a:ext cx="2729285" cy="1629810"/>
                </a:xfrm>
                <a:prstGeom prst="rect">
                  <a:avLst/>
                </a:prstGeom>
              </p:spPr>
            </p:pic>
            <p:pic>
              <p:nvPicPr>
                <p:cNvPr id="18" name="Picture 2" descr="Tensorflow Precision / Recall / F1 score and Confusion matrix - Stack  Overflow">
                  <a:extLst>
                    <a:ext uri="{FF2B5EF4-FFF2-40B4-BE49-F238E27FC236}">
                      <a16:creationId xmlns:a16="http://schemas.microsoft.com/office/drawing/2014/main" id="{DC50DE8E-2D73-BA48-9ED1-39223943F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351"/>
                <a:stretch/>
              </p:blipFill>
              <p:spPr bwMode="auto">
                <a:xfrm>
                  <a:off x="3431282" y="4985767"/>
                  <a:ext cx="2608616" cy="131515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descr="Tensorflow Precision / Recall / F1 score and Confusion matrix - Stack  Overflow">
                <a:extLst>
                  <a:ext uri="{FF2B5EF4-FFF2-40B4-BE49-F238E27FC236}">
                    <a16:creationId xmlns:a16="http://schemas.microsoft.com/office/drawing/2014/main" id="{04FDF112-ACE6-4C4A-B41E-687B32B0AD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848" b="17823"/>
              <a:stretch/>
            </p:blipFill>
            <p:spPr bwMode="auto">
              <a:xfrm>
                <a:off x="4117082" y="3528135"/>
                <a:ext cx="2608616" cy="462519"/>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55A0E4A8-B38A-3D4C-AE15-E2EC69A1EDFB}"/>
                </a:ext>
              </a:extLst>
            </p:cNvPr>
            <p:cNvSpPr txBox="1"/>
            <p:nvPr/>
          </p:nvSpPr>
          <p:spPr>
            <a:xfrm>
              <a:off x="5783888" y="3546897"/>
              <a:ext cx="2069797" cy="369332"/>
            </a:xfrm>
            <a:prstGeom prst="rect">
              <a:avLst/>
            </a:prstGeom>
            <a:noFill/>
          </p:spPr>
          <p:txBody>
            <a:bodyPr wrap="none" rtlCol="0">
              <a:spAutoFit/>
            </a:bodyPr>
            <a:lstStyle/>
            <a:p>
              <a:r>
                <a:rPr lang="en-US" dirty="0"/>
                <a:t>Evaluation Metrics</a:t>
              </a:r>
            </a:p>
          </p:txBody>
        </p:sp>
      </p:grpSp>
      <p:sp>
        <p:nvSpPr>
          <p:cNvPr id="48" name="TextBox 47">
            <a:extLst>
              <a:ext uri="{FF2B5EF4-FFF2-40B4-BE49-F238E27FC236}">
                <a16:creationId xmlns:a16="http://schemas.microsoft.com/office/drawing/2014/main" id="{2598255F-DF3A-4C4D-8794-84E45C597BAE}"/>
              </a:ext>
            </a:extLst>
          </p:cNvPr>
          <p:cNvSpPr txBox="1"/>
          <p:nvPr/>
        </p:nvSpPr>
        <p:spPr>
          <a:xfrm>
            <a:off x="2451578" y="563005"/>
            <a:ext cx="7288843" cy="923330"/>
          </a:xfrm>
          <a:prstGeom prst="rect">
            <a:avLst/>
          </a:prstGeom>
          <a:noFill/>
        </p:spPr>
        <p:txBody>
          <a:bodyPr wrap="square" rtlCol="0" anchor="ctr">
            <a:spAutoFit/>
          </a:bodyPr>
          <a:lstStyle/>
          <a:p>
            <a:r>
              <a:rPr lang="en-US" altLang="ko-KR" sz="5400" dirty="0">
                <a:solidFill>
                  <a:schemeClr val="bg1"/>
                </a:solidFill>
                <a:cs typeface="Arial" pitchFamily="34" charset="0"/>
              </a:rPr>
              <a:t>Classification Models</a:t>
            </a:r>
          </a:p>
        </p:txBody>
      </p:sp>
    </p:spTree>
    <p:extLst>
      <p:ext uri="{BB962C8B-B14F-4D97-AF65-F5344CB8AC3E}">
        <p14:creationId xmlns:p14="http://schemas.microsoft.com/office/powerpoint/2010/main" val="423802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879632"/>
            <a:ext cx="5794125" cy="923330"/>
          </a:xfrm>
          <a:prstGeom prst="rect">
            <a:avLst/>
          </a:prstGeom>
          <a:noFill/>
        </p:spPr>
        <p:txBody>
          <a:bodyPr wrap="square" rtlCol="0" anchor="ctr">
            <a:spAutoFit/>
          </a:bodyPr>
          <a:lstStyle/>
          <a:p>
            <a:r>
              <a:rPr lang="en-AU" sz="5400" dirty="0"/>
              <a:t>Balancing Data</a:t>
            </a:r>
            <a:endParaRPr lang="en-US" altLang="ko-KR" sz="5400" dirty="0">
              <a:solidFill>
                <a:schemeClr val="bg1"/>
              </a:solidFill>
              <a:cs typeface="Arial" pitchFamily="34" charset="0"/>
            </a:endParaRPr>
          </a:p>
        </p:txBody>
      </p:sp>
      <p:graphicFrame>
        <p:nvGraphicFramePr>
          <p:cNvPr id="28" name="Chart 27">
            <a:extLst>
              <a:ext uri="{FF2B5EF4-FFF2-40B4-BE49-F238E27FC236}">
                <a16:creationId xmlns:a16="http://schemas.microsoft.com/office/drawing/2014/main" id="{785C5620-74C4-9C49-A53D-6A97C0150196}"/>
              </a:ext>
            </a:extLst>
          </p:cNvPr>
          <p:cNvGraphicFramePr/>
          <p:nvPr/>
        </p:nvGraphicFramePr>
        <p:xfrm>
          <a:off x="4599184" y="2994660"/>
          <a:ext cx="3278735" cy="32689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1939253D-8257-E340-83D0-E5F89997AF12}"/>
              </a:ext>
            </a:extLst>
          </p:cNvPr>
          <p:cNvGraphicFramePr/>
          <p:nvPr/>
        </p:nvGraphicFramePr>
        <p:xfrm>
          <a:off x="377190" y="2994660"/>
          <a:ext cx="3278735" cy="3268980"/>
        </p:xfrm>
        <a:graphic>
          <a:graphicData uri="http://schemas.openxmlformats.org/drawingml/2006/chart">
            <c:chart xmlns:c="http://schemas.openxmlformats.org/drawingml/2006/chart" xmlns:r="http://schemas.openxmlformats.org/officeDocument/2006/relationships" r:id="rId3"/>
          </a:graphicData>
        </a:graphic>
      </p:graphicFrame>
      <p:sp>
        <p:nvSpPr>
          <p:cNvPr id="10" name="Right Arrow 9">
            <a:extLst>
              <a:ext uri="{FF2B5EF4-FFF2-40B4-BE49-F238E27FC236}">
                <a16:creationId xmlns:a16="http://schemas.microsoft.com/office/drawing/2014/main" id="{481206DF-AE72-B14F-A528-BBAB4F40557C}"/>
              </a:ext>
            </a:extLst>
          </p:cNvPr>
          <p:cNvSpPr/>
          <p:nvPr/>
        </p:nvSpPr>
        <p:spPr>
          <a:xfrm>
            <a:off x="3752295" y="4315035"/>
            <a:ext cx="750519" cy="502276"/>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4096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502242" y="1379417"/>
            <a:ext cx="6577106" cy="1508105"/>
            <a:chOff x="5529030" y="860119"/>
            <a:chExt cx="4467593" cy="1508105"/>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3790324" cy="1508105"/>
              <a:chOff x="3009762" y="4283314"/>
              <a:chExt cx="1985134" cy="1508105"/>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1985134" cy="116955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 and the parameters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1499305" y="3031828"/>
            <a:ext cx="5627888" cy="1354217"/>
            <a:chOff x="3009762" y="4283314"/>
            <a:chExt cx="1904855" cy="1354217"/>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1015663"/>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Base (14 variables), additional (3 variables) and cross-features (3 variables)</a:t>
              </a:r>
            </a:p>
            <a:p>
              <a:pPr marL="171450" indent="-171450">
                <a:buFont typeface="Courier New" panose="02070309020205020404" pitchFamily="49" charset="0"/>
                <a:buChar char="o"/>
              </a:pPr>
              <a:r>
                <a:rPr lang="en-US" sz="1200" dirty="0">
                  <a:solidFill>
                    <a:srgbClr val="00B0F0"/>
                  </a:solidFill>
                  <a:latin typeface="Arial" panose="020B0604020202020204" pitchFamily="34" charset="0"/>
                </a:rPr>
                <a:t>Dataset 1</a:t>
              </a:r>
              <a:r>
                <a:rPr lang="en-US" sz="1200"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sz="1200" dirty="0">
                  <a:solidFill>
                    <a:schemeClr val="accent6"/>
                  </a:solidFill>
                  <a:latin typeface="Arial" panose="020B0604020202020204" pitchFamily="34" charset="0"/>
                </a:rPr>
                <a:t>Dataset 2</a:t>
              </a:r>
              <a:r>
                <a:rPr lang="en-US" sz="1200" dirty="0">
                  <a:solidFill>
                    <a:srgbClr val="000000"/>
                  </a:solidFill>
                  <a:latin typeface="Arial" panose="020B0604020202020204" pitchFamily="34" charset="0"/>
                </a:rPr>
                <a:t>: Base + </a:t>
              </a:r>
              <a:r>
                <a:rPr lang="en-CA" sz="1200" dirty="0">
                  <a:solidFill>
                    <a:srgbClr val="000000"/>
                  </a:solidFill>
                  <a:latin typeface="Arial" panose="020B0604020202020204" pitchFamily="34" charset="0"/>
                </a:rPr>
                <a:t>s</a:t>
              </a:r>
              <a:r>
                <a:rPr lang="en-CA" sz="1200" dirty="0"/>
                <a:t>pecial-feature</a:t>
              </a:r>
              <a:endParaRPr lang="en-US" sz="1200" dirty="0">
                <a:solidFill>
                  <a:srgbClr val="000000"/>
                </a:solidFill>
                <a:latin typeface="Arial" panose="020B0604020202020204" pitchFamily="34" charset="0"/>
              </a:endParaRPr>
            </a:p>
            <a:p>
              <a:pPr marL="171450" indent="-171450">
                <a:buFont typeface="Courier New" panose="02070309020205020404" pitchFamily="49" charset="0"/>
                <a:buChar char="o"/>
              </a:pPr>
              <a:r>
                <a:rPr lang="en-US" sz="1200" dirty="0">
                  <a:solidFill>
                    <a:srgbClr val="FFC000"/>
                  </a:solidFill>
                  <a:latin typeface="Arial" panose="020B0604020202020204" pitchFamily="34" charset="0"/>
                </a:rPr>
                <a:t>Dataset 3</a:t>
              </a:r>
              <a:r>
                <a:rPr lang="en-US" sz="1200"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sz="1200" dirty="0">
                  <a:solidFill>
                    <a:srgbClr val="FF0000"/>
                  </a:solidFill>
                  <a:latin typeface="Arial" panose="020B0604020202020204" pitchFamily="34" charset="0"/>
                </a:rPr>
                <a:t>Dataset 4</a:t>
              </a:r>
              <a:r>
                <a:rPr lang="en-US" sz="1200" dirty="0">
                  <a:latin typeface="Arial" panose="020B0604020202020204" pitchFamily="34" charset="0"/>
                </a:rPr>
                <a:t>: Base + </a:t>
              </a:r>
              <a:r>
                <a:rPr lang="en-CA" sz="1200" dirty="0">
                  <a:latin typeface="Arial" panose="020B0604020202020204" pitchFamily="34" charset="0"/>
                </a:rPr>
                <a:t>s</a:t>
              </a:r>
              <a:r>
                <a:rPr lang="en-CA" sz="1200" dirty="0"/>
                <a:t>pecial-feature</a:t>
              </a:r>
              <a:r>
                <a:rPr lang="en-US" sz="1200" dirty="0">
                  <a:latin typeface="Arial" panose="020B0604020202020204" pitchFamily="34" charset="0"/>
                </a:rPr>
                <a:t> + cross-features</a:t>
              </a:r>
              <a:endParaRPr lang="en-US" sz="1200" dirty="0">
                <a:solidFill>
                  <a:srgbClr val="FF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50224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16" name="Group 13">
            <a:extLst>
              <a:ext uri="{FF2B5EF4-FFF2-40B4-BE49-F238E27FC236}">
                <a16:creationId xmlns:a16="http://schemas.microsoft.com/office/drawing/2014/main" id="{7C5F8DDE-5A0B-CC43-B547-3927F0A17445}"/>
              </a:ext>
            </a:extLst>
          </p:cNvPr>
          <p:cNvGrpSpPr/>
          <p:nvPr/>
        </p:nvGrpSpPr>
        <p:grpSpPr>
          <a:xfrm>
            <a:off x="1499305" y="4715017"/>
            <a:ext cx="5354386" cy="800219"/>
            <a:chOff x="3009762" y="4283314"/>
            <a:chExt cx="1904855" cy="800219"/>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461665"/>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 and around 300 features</a:t>
              </a: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50224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aphicFrame>
        <p:nvGraphicFramePr>
          <p:cNvPr id="8" name="Chart 7">
            <a:extLst>
              <a:ext uri="{FF2B5EF4-FFF2-40B4-BE49-F238E27FC236}">
                <a16:creationId xmlns:a16="http://schemas.microsoft.com/office/drawing/2014/main" id="{F541133A-647B-FB4F-A601-B4D78EAE451E}"/>
              </a:ext>
            </a:extLst>
          </p:cNvPr>
          <p:cNvGraphicFramePr/>
          <p:nvPr/>
        </p:nvGraphicFramePr>
        <p:xfrm>
          <a:off x="7079348" y="1841082"/>
          <a:ext cx="4814071" cy="367415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6276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Graphic spid="8"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7765" y="675323"/>
            <a:ext cx="5186680"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Model selection</a:t>
            </a:r>
          </a:p>
        </p:txBody>
      </p:sp>
      <p:grpSp>
        <p:nvGrpSpPr>
          <p:cNvPr id="14" name="Group 13"/>
          <p:cNvGrpSpPr/>
          <p:nvPr/>
        </p:nvGrpSpPr>
        <p:grpSpPr>
          <a:xfrm>
            <a:off x="4342743" y="7191000"/>
            <a:ext cx="3187416" cy="576000"/>
            <a:chOff x="6669022" y="3358038"/>
            <a:chExt cx="2401714" cy="576000"/>
          </a:xfrm>
        </p:grpSpPr>
        <p:sp>
          <p:nvSpPr>
            <p:cNvPr id="15" name="Rounded Rectangle 4"/>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anose="020B0604020202020204" pitchFamily="34" charset="0"/>
                </a:rPr>
                <a:t>Limited Resources!</a:t>
              </a:r>
              <a:endParaRPr lang="ko-KR" altLang="en-US" b="1" dirty="0">
                <a:solidFill>
                  <a:schemeClr val="tx1">
                    <a:lumMod val="75000"/>
                    <a:lumOff val="25000"/>
                  </a:schemeClr>
                </a:solidFill>
                <a:cs typeface="Arial" panose="020B0604020202020204" pitchFamily="34" charset="0"/>
              </a:endParaRPr>
            </a:p>
          </p:txBody>
        </p:sp>
      </p:grpSp>
      <p:pic>
        <p:nvPicPr>
          <p:cNvPr id="39" name="Picture 38" descr="A close up of a logo&#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pic>
        <p:nvPicPr>
          <p:cNvPr id="3" name="图片 2" descr="030-graph-8"/>
          <p:cNvPicPr>
            <a:picLocks noChangeAspect="1"/>
          </p:cNvPicPr>
          <p:nvPr/>
        </p:nvPicPr>
        <p:blipFill>
          <a:blip r:embed="rId4"/>
          <a:stretch>
            <a:fillRect/>
          </a:stretch>
        </p:blipFill>
        <p:spPr>
          <a:xfrm>
            <a:off x="156845" y="2940685"/>
            <a:ext cx="1482090" cy="1482090"/>
          </a:xfrm>
          <a:prstGeom prst="rect">
            <a:avLst/>
          </a:prstGeom>
        </p:spPr>
      </p:pic>
      <p:sp>
        <p:nvSpPr>
          <p:cNvPr id="4" name="文本框 3"/>
          <p:cNvSpPr txBox="1"/>
          <p:nvPr/>
        </p:nvSpPr>
        <p:spPr>
          <a:xfrm>
            <a:off x="2172335" y="3261360"/>
            <a:ext cx="8067675" cy="1445260"/>
          </a:xfrm>
          <a:prstGeom prst="rect">
            <a:avLst/>
          </a:prstGeom>
          <a:noFill/>
        </p:spPr>
        <p:txBody>
          <a:bodyPr wrap="square" rtlCol="0">
            <a:spAutoFit/>
          </a:bodyPr>
          <a:lstStyle/>
          <a:p>
            <a:r>
              <a:rPr lang="en-US" altLang="zh-CN" sz="2800" b="1">
                <a:ln/>
                <a:solidFill>
                  <a:schemeClr val="tx1"/>
                </a:solidFill>
                <a:effectLst>
                  <a:outerShdw blurRad="38100" dist="19050" dir="2700000" algn="tl" rotWithShape="0">
                    <a:schemeClr val="dk1">
                      <a:alpha val="40000"/>
                    </a:schemeClr>
                  </a:outerShdw>
                </a:effectLst>
              </a:rPr>
              <a:t>Research Data Set</a:t>
            </a:r>
          </a:p>
          <a:p>
            <a:pPr marL="742950" lvl="1" indent="-285750">
              <a:buFont typeface="Arial" panose="020B0604020202020204" pitchFamily="34" charset="0"/>
              <a:buChar char="•"/>
            </a:pPr>
            <a:r>
              <a:rPr lang="en-US" altLang="zh-CN" sz="2000">
                <a:solidFill>
                  <a:schemeClr val="tx1"/>
                </a:solidFill>
              </a:rPr>
              <a:t>5048 rows</a:t>
            </a:r>
          </a:p>
          <a:p>
            <a:pPr marL="742950" lvl="1" indent="-285750">
              <a:buFont typeface="Arial" panose="020B0604020202020204" pitchFamily="34" charset="0"/>
              <a:buChar char="•"/>
            </a:pPr>
            <a:r>
              <a:rPr lang="en-US" altLang="zh-CN" sz="2000">
                <a:solidFill>
                  <a:schemeClr val="tx1"/>
                </a:solidFill>
              </a:rPr>
              <a:t>15 features</a:t>
            </a:r>
          </a:p>
          <a:p>
            <a:pPr marL="457200" lvl="1" indent="0">
              <a:buNone/>
            </a:pPr>
            <a:endParaRPr lang="en-US" altLang="zh-CN" sz="2000">
              <a:solidFill>
                <a:schemeClr val="tx1"/>
              </a:solidFill>
            </a:endParaRPr>
          </a:p>
        </p:txBody>
      </p:sp>
      <p:grpSp>
        <p:nvGrpSpPr>
          <p:cNvPr id="9" name="组合 8"/>
          <p:cNvGrpSpPr/>
          <p:nvPr/>
        </p:nvGrpSpPr>
        <p:grpSpPr>
          <a:xfrm>
            <a:off x="5001260" y="3853180"/>
            <a:ext cx="1903730" cy="1393825"/>
            <a:chOff x="8809" y="5508"/>
            <a:chExt cx="3385" cy="2700"/>
          </a:xfrm>
        </p:grpSpPr>
        <p:pic>
          <p:nvPicPr>
            <p:cNvPr id="6" name="图片 5" descr="074-curve-arrow-3"/>
            <p:cNvPicPr>
              <a:picLocks noChangeAspect="1"/>
            </p:cNvPicPr>
            <p:nvPr/>
          </p:nvPicPr>
          <p:blipFill>
            <a:blip r:embed="rId5"/>
            <a:stretch>
              <a:fillRect/>
            </a:stretch>
          </p:blipFill>
          <p:spPr>
            <a:xfrm rot="16200000" flipV="1">
              <a:off x="9213" y="5227"/>
              <a:ext cx="2576" cy="3385"/>
            </a:xfrm>
            <a:prstGeom prst="rect">
              <a:avLst/>
            </a:prstGeom>
          </p:spPr>
        </p:pic>
        <p:sp>
          <p:nvSpPr>
            <p:cNvPr id="7" name="文本框 6"/>
            <p:cNvSpPr txBox="1"/>
            <p:nvPr/>
          </p:nvSpPr>
          <p:spPr>
            <a:xfrm>
              <a:off x="9171" y="5508"/>
              <a:ext cx="2914" cy="713"/>
            </a:xfrm>
            <a:prstGeom prst="rect">
              <a:avLst/>
            </a:prstGeom>
            <a:noFill/>
          </p:spPr>
          <p:txBody>
            <a:bodyPr wrap="square" rtlCol="0">
              <a:spAutoFit/>
            </a:bodyPr>
            <a:lstStyle/>
            <a:p>
              <a:r>
                <a:rPr lang="en-US" altLang="zh-CN"/>
                <a:t>Small data set</a:t>
              </a:r>
            </a:p>
          </p:txBody>
        </p:sp>
      </p:grpSp>
      <p:sp>
        <p:nvSpPr>
          <p:cNvPr id="11" name="文本框 10"/>
          <p:cNvSpPr txBox="1"/>
          <p:nvPr/>
        </p:nvSpPr>
        <p:spPr>
          <a:xfrm>
            <a:off x="7252970" y="4617085"/>
            <a:ext cx="4769485" cy="1137285"/>
          </a:xfrm>
          <a:prstGeom prst="rect">
            <a:avLst/>
          </a:prstGeom>
          <a:noFill/>
        </p:spPr>
        <p:txBody>
          <a:bodyPr wrap="square" rtlCol="0">
            <a:spAutoFit/>
          </a:bodyPr>
          <a:lstStyle/>
          <a:p>
            <a:r>
              <a:rPr lang="en-US" altLang="zh-CN" sz="2800" b="1"/>
              <a:t>High bias &amp; Low variance</a:t>
            </a:r>
          </a:p>
          <a:p>
            <a:pPr marL="914400" lvl="1" indent="-457200">
              <a:buFont typeface="Arial" panose="020B0604020202020204" pitchFamily="34" charset="0"/>
              <a:buChar char="•"/>
            </a:pPr>
            <a:r>
              <a:rPr lang="en-US" altLang="zh-CN" sz="2000"/>
              <a:t>SVM</a:t>
            </a:r>
          </a:p>
          <a:p>
            <a:pPr marL="914400" lvl="1" indent="-457200">
              <a:buFont typeface="Arial" panose="020B0604020202020204" pitchFamily="34" charset="0"/>
              <a:buChar char="•"/>
            </a:pPr>
            <a:r>
              <a:rPr lang="en-US" altLang="zh-CN" sz="2000"/>
              <a:t>Naive Byes</a:t>
            </a:r>
          </a:p>
        </p:txBody>
      </p:sp>
    </p:spTree>
    <p:extLst>
      <p:ext uri="{BB962C8B-B14F-4D97-AF65-F5344CB8AC3E}">
        <p14:creationId xmlns:p14="http://schemas.microsoft.com/office/powerpoint/2010/main" val="195499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ppt_x</p:attrName>
                                        </p:attrNameLst>
                                      </p:cBhvr>
                                      <p:tavLst>
                                        <p:tav tm="0">
                                          <p:val>
                                            <p:strVal val="#ppt_x-#ppt_w*1.125000"/>
                                          </p:val>
                                        </p:tav>
                                        <p:tav tm="100000">
                                          <p:val>
                                            <p:strVal val="#ppt_x"/>
                                          </p:val>
                                        </p:tav>
                                      </p:tavLst>
                                    </p:anim>
                                    <p:animEffect transition="in" filter="wipe(righ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ppt_y</p:attrName>
                                        </p:attrNameLst>
                                      </p:cBhvr>
                                      <p:tavLst>
                                        <p:tav tm="0">
                                          <p:val>
                                            <p:strVal val="#ppt_y+#ppt_h*1.125000"/>
                                          </p:val>
                                        </p:tav>
                                        <p:tav tm="100000">
                                          <p:val>
                                            <p:strVal val="#ppt_y"/>
                                          </p:val>
                                        </p:tav>
                                      </p:tavLst>
                                    </p:anim>
                                    <p:animEffect transition="in" filter="wipe(up)">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1135" y="660718"/>
            <a:ext cx="7249795"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SVM &amp; Oversampling</a:t>
            </a:r>
          </a:p>
        </p:txBody>
      </p:sp>
      <p:grpSp>
        <p:nvGrpSpPr>
          <p:cNvPr id="14" name="Group 13"/>
          <p:cNvGrpSpPr/>
          <p:nvPr/>
        </p:nvGrpSpPr>
        <p:grpSpPr>
          <a:xfrm>
            <a:off x="4342743" y="7191000"/>
            <a:ext cx="3187416" cy="576000"/>
            <a:chOff x="6669022" y="3358038"/>
            <a:chExt cx="2401714" cy="576000"/>
          </a:xfrm>
        </p:grpSpPr>
        <p:sp>
          <p:nvSpPr>
            <p:cNvPr id="15" name="Rounded Rectangle 4"/>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anose="020B0604020202020204" pitchFamily="34" charset="0"/>
                </a:rPr>
                <a:t>Limited Resources!</a:t>
              </a:r>
              <a:endParaRPr lang="ko-KR" altLang="en-US" b="1" dirty="0">
                <a:solidFill>
                  <a:schemeClr val="tx1">
                    <a:lumMod val="75000"/>
                    <a:lumOff val="25000"/>
                  </a:schemeClr>
                </a:solidFill>
                <a:cs typeface="Arial" panose="020B0604020202020204" pitchFamily="34" charset="0"/>
              </a:endParaRPr>
            </a:p>
          </p:txBody>
        </p:sp>
      </p:grpSp>
      <p:pic>
        <p:nvPicPr>
          <p:cNvPr id="39" name="Picture 38" descr="A close up of a logo&#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graphicFrame>
        <p:nvGraphicFramePr>
          <p:cNvPr id="3" name="表格 2"/>
          <p:cNvGraphicFramePr/>
          <p:nvPr>
            <p:custDataLst>
              <p:tags r:id="rId1"/>
            </p:custDataLst>
          </p:nvPr>
        </p:nvGraphicFramePr>
        <p:xfrm>
          <a:off x="1715135" y="3489325"/>
          <a:ext cx="8671560" cy="2086610"/>
        </p:xfrm>
        <a:graphic>
          <a:graphicData uri="http://schemas.openxmlformats.org/drawingml/2006/table">
            <a:tbl>
              <a:tblPr firstRow="1" bandRow="1">
                <a:tableStyleId>{5C22544A-7EE6-4342-B048-85BDC9FD1C3A}</a:tableStyleId>
              </a:tblPr>
              <a:tblGrid>
                <a:gridCol w="2890520">
                  <a:extLst>
                    <a:ext uri="{9D8B030D-6E8A-4147-A177-3AD203B41FA5}">
                      <a16:colId xmlns:a16="http://schemas.microsoft.com/office/drawing/2014/main" val="20000"/>
                    </a:ext>
                  </a:extLst>
                </a:gridCol>
                <a:gridCol w="2890520">
                  <a:extLst>
                    <a:ext uri="{9D8B030D-6E8A-4147-A177-3AD203B41FA5}">
                      <a16:colId xmlns:a16="http://schemas.microsoft.com/office/drawing/2014/main" val="20001"/>
                    </a:ext>
                  </a:extLst>
                </a:gridCol>
                <a:gridCol w="2890520">
                  <a:extLst>
                    <a:ext uri="{9D8B030D-6E8A-4147-A177-3AD203B41FA5}">
                      <a16:colId xmlns:a16="http://schemas.microsoft.com/office/drawing/2014/main" val="20002"/>
                    </a:ext>
                  </a:extLst>
                </a:gridCol>
              </a:tblGrid>
              <a:tr h="1043305">
                <a:tc>
                  <a:txBody>
                    <a:bodyPr/>
                    <a:lstStyle/>
                    <a:p>
                      <a:pPr>
                        <a:buNone/>
                      </a:pPr>
                      <a:endParaRPr lang="en-US" altLang="zh-CN"/>
                    </a:p>
                  </a:txBody>
                  <a:tcPr/>
                </a:tc>
                <a:tc>
                  <a:txBody>
                    <a:bodyPr/>
                    <a:lstStyle/>
                    <a:p>
                      <a:pPr algn="ctr">
                        <a:buNone/>
                      </a:pPr>
                      <a:r>
                        <a:rPr lang="en-US" altLang="zh-CN"/>
                        <a:t>Imbalanced data set</a:t>
                      </a:r>
                    </a:p>
                  </a:txBody>
                  <a:tcPr anchor="ctr"/>
                </a:tc>
                <a:tc>
                  <a:txBody>
                    <a:bodyPr/>
                    <a:lstStyle/>
                    <a:p>
                      <a:pPr algn="ctr">
                        <a:buNone/>
                      </a:pPr>
                      <a:r>
                        <a:rPr lang="en-US" altLang="zh-CN"/>
                        <a:t>Balanced data set</a:t>
                      </a:r>
                    </a:p>
                  </a:txBody>
                  <a:tcPr anchor="ctr"/>
                </a:tc>
                <a:extLst>
                  <a:ext uri="{0D108BD9-81ED-4DB2-BD59-A6C34878D82A}">
                    <a16:rowId xmlns:a16="http://schemas.microsoft.com/office/drawing/2014/main" val="10000"/>
                  </a:ext>
                </a:extLst>
              </a:tr>
              <a:tr h="1043305">
                <a:tc>
                  <a:txBody>
                    <a:bodyPr/>
                    <a:lstStyle/>
                    <a:p>
                      <a:pPr algn="ctr">
                        <a:buNone/>
                      </a:pPr>
                      <a:r>
                        <a:rPr lang="en-US" altLang="zh-CN">
                          <a:latin typeface="微软雅黑" panose="020B0503020204020204" charset="-122"/>
                          <a:ea typeface="微软雅黑" panose="020B0503020204020204" charset="-122"/>
                          <a:cs typeface="Axure Handwriting" panose="020B0402020200020204" charset="0"/>
                        </a:rPr>
                        <a:t>Accuracy</a:t>
                      </a:r>
                    </a:p>
                  </a:txBody>
                  <a:tcPr anchor="ctr"/>
                </a:tc>
                <a:tc>
                  <a:txBody>
                    <a:bodyPr/>
                    <a:lstStyle/>
                    <a:p>
                      <a:pPr indent="0" algn="ctr">
                        <a:buNone/>
                      </a:pPr>
                      <a:r>
                        <a:rPr lang="en-US" altLang="en-US" sz="1800" b="0" dirty="0">
                          <a:solidFill>
                            <a:srgbClr val="000000"/>
                          </a:solidFill>
                          <a:ea typeface="微软雅黑" panose="020B0503020204020204" charset="-122"/>
                          <a:cs typeface="+mn-lt"/>
                        </a:rPr>
                        <a:t>0.6207</a:t>
                      </a:r>
                    </a:p>
                  </a:txBody>
                  <a:tcPr marL="12700" marR="12700" marT="12700" anchor="ctr"/>
                </a:tc>
                <a:tc>
                  <a:txBody>
                    <a:bodyPr/>
                    <a:lstStyle/>
                    <a:p>
                      <a:pPr algn="ctr">
                        <a:buNone/>
                      </a:pPr>
                      <a:r>
                        <a:rPr lang="en-US" altLang="zh-CN" dirty="0"/>
                        <a:t>0.5975</a:t>
                      </a:r>
                    </a:p>
                  </a:txBody>
                  <a:tcPr anchor="ctr"/>
                </a:tc>
                <a:extLst>
                  <a:ext uri="{0D108BD9-81ED-4DB2-BD59-A6C34878D82A}">
                    <a16:rowId xmlns:a16="http://schemas.microsoft.com/office/drawing/2014/main" val="10001"/>
                  </a:ext>
                </a:extLst>
              </a:tr>
            </a:tbl>
          </a:graphicData>
        </a:graphic>
      </p:graphicFrame>
      <p:pic>
        <p:nvPicPr>
          <p:cNvPr id="5" name="图片 4" descr="107-right-arrow-3"/>
          <p:cNvPicPr>
            <a:picLocks noChangeAspect="1"/>
          </p:cNvPicPr>
          <p:nvPr/>
        </p:nvPicPr>
        <p:blipFill>
          <a:blip r:embed="rId5"/>
          <a:stretch>
            <a:fillRect/>
          </a:stretch>
        </p:blipFill>
        <p:spPr>
          <a:xfrm rot="5400000">
            <a:off x="9540240" y="4752975"/>
            <a:ext cx="645160" cy="645160"/>
          </a:xfrm>
          <a:prstGeom prst="rect">
            <a:avLst/>
          </a:prstGeom>
        </p:spPr>
      </p:pic>
    </p:spTree>
    <p:extLst>
      <p:ext uri="{BB962C8B-B14F-4D97-AF65-F5344CB8AC3E}">
        <p14:creationId xmlns:p14="http://schemas.microsoft.com/office/powerpoint/2010/main" val="241399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4425" y="919072"/>
            <a:ext cx="6783150"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Different Data Sets</a:t>
            </a:r>
            <a:endParaRPr lang="zh-CN" altLang="en-US" sz="5400" dirty="0">
              <a:solidFill>
                <a:schemeClr val="bg1"/>
              </a:solidFill>
              <a:ea typeface="宋体" panose="02010600030101010101" pitchFamily="2" charset="-122"/>
              <a:cs typeface="Arial" panose="020B0604020202020204" pitchFamily="34" charset="0"/>
            </a:endParaRPr>
          </a:p>
        </p:txBody>
      </p:sp>
      <p:graphicFrame>
        <p:nvGraphicFramePr>
          <p:cNvPr id="3" name="图表 2"/>
          <p:cNvGraphicFramePr/>
          <p:nvPr/>
        </p:nvGraphicFramePr>
        <p:xfrm>
          <a:off x="2080895" y="2890520"/>
          <a:ext cx="7626350" cy="36893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7336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8128"/>
            <a:ext cx="5061151"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Random Forest</a:t>
            </a:r>
          </a:p>
        </p:txBody>
      </p:sp>
      <p:pic>
        <p:nvPicPr>
          <p:cNvPr id="6" name="Picture 5" descr="A picture containing drawing&#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pic>
        <p:nvPicPr>
          <p:cNvPr id="5" name="图片 4" descr="2020-10-17_131237"/>
          <p:cNvPicPr>
            <a:picLocks noChangeAspect="1"/>
          </p:cNvPicPr>
          <p:nvPr>
            <p:custDataLst>
              <p:tags r:id="rId1"/>
            </p:custDataLst>
          </p:nvPr>
        </p:nvPicPr>
        <p:blipFill>
          <a:blip r:embed="rId5"/>
          <a:stretch>
            <a:fillRect/>
          </a:stretch>
        </p:blipFill>
        <p:spPr>
          <a:xfrm>
            <a:off x="438150" y="2967990"/>
            <a:ext cx="1592580" cy="1578610"/>
          </a:xfrm>
          <a:prstGeom prst="rect">
            <a:avLst/>
          </a:prstGeom>
        </p:spPr>
      </p:pic>
      <p:sp>
        <p:nvSpPr>
          <p:cNvPr id="7" name="文本框 6"/>
          <p:cNvSpPr txBox="1"/>
          <p:nvPr/>
        </p:nvSpPr>
        <p:spPr>
          <a:xfrm>
            <a:off x="2661920" y="3253740"/>
            <a:ext cx="6454140" cy="2245360"/>
          </a:xfrm>
          <a:prstGeom prst="rect">
            <a:avLst/>
          </a:prstGeom>
          <a:noFill/>
        </p:spPr>
        <p:txBody>
          <a:bodyPr wrap="none" rtlCol="0">
            <a:spAutoFit/>
          </a:bodyPr>
          <a:lstStyle/>
          <a:p>
            <a:pPr marL="285750" indent="-285750" algn="l">
              <a:buFont typeface="Arial" panose="020B0604020202020204" pitchFamily="34" charset="0"/>
              <a:buChar char="•"/>
            </a:pPr>
            <a:r>
              <a:rPr lang="en-US" altLang="zh-CN" sz="2800"/>
              <a:t>No assumption for data</a:t>
            </a:r>
          </a:p>
          <a:p>
            <a:pPr indent="0" algn="l">
              <a:buFont typeface="Arial" panose="020B0604020202020204" pitchFamily="34" charset="0"/>
              <a:buNone/>
            </a:pPr>
            <a:endParaRPr lang="en-US" altLang="zh-CN" sz="2800"/>
          </a:p>
          <a:p>
            <a:pPr marL="285750" indent="-285750" algn="l">
              <a:buFont typeface="Arial" panose="020B0604020202020204" pitchFamily="34" charset="0"/>
              <a:buChar char="•"/>
            </a:pPr>
            <a:r>
              <a:rPr lang="en-US" altLang="zh-CN" sz="2800"/>
              <a:t>Without a large amount of tuning work</a:t>
            </a:r>
          </a:p>
          <a:p>
            <a:pPr indent="0" algn="l">
              <a:buFont typeface="Arial" panose="020B0604020202020204" pitchFamily="34" charset="0"/>
              <a:buNone/>
            </a:pPr>
            <a:endParaRPr lang="en-US" altLang="zh-CN" sz="2800"/>
          </a:p>
          <a:p>
            <a:pPr marL="285750" indent="-285750" algn="l">
              <a:buFont typeface="Arial" panose="020B0604020202020204" pitchFamily="34" charset="0"/>
              <a:buChar char="•"/>
            </a:pPr>
            <a:r>
              <a:rPr lang="en-US" altLang="zh-CN" sz="2800"/>
              <a:t>Features importance</a:t>
            </a:r>
          </a:p>
        </p:txBody>
      </p:sp>
      <p:grpSp>
        <p:nvGrpSpPr>
          <p:cNvPr id="12" name="组合 11"/>
          <p:cNvGrpSpPr/>
          <p:nvPr/>
        </p:nvGrpSpPr>
        <p:grpSpPr>
          <a:xfrm>
            <a:off x="2953385" y="4887595"/>
            <a:ext cx="5791835" cy="864870"/>
            <a:chOff x="4651" y="7697"/>
            <a:chExt cx="9121" cy="1362"/>
          </a:xfrm>
        </p:grpSpPr>
        <p:cxnSp>
          <p:nvCxnSpPr>
            <p:cNvPr id="8" name="曲线连接符 7"/>
            <p:cNvCxnSpPr/>
            <p:nvPr/>
          </p:nvCxnSpPr>
          <p:spPr>
            <a:xfrm>
              <a:off x="9978" y="8329"/>
              <a:ext cx="3795" cy="731"/>
            </a:xfrm>
            <a:prstGeom prst="curvedConnector3">
              <a:avLst>
                <a:gd name="adj1" fmla="val 50013"/>
              </a:avLst>
            </a:prstGeom>
            <a:ln w="635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651" y="7697"/>
              <a:ext cx="5327" cy="1203"/>
            </a:xfrm>
            <a:prstGeom prst="ellipse">
              <a:avLst/>
            </a:prstGeom>
            <a:noFill/>
            <a:ln w="635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8745855" y="3735705"/>
            <a:ext cx="3140710" cy="2307590"/>
            <a:chOff x="13773" y="5883"/>
            <a:chExt cx="4946" cy="3634"/>
          </a:xfrm>
        </p:grpSpPr>
        <p:pic>
          <p:nvPicPr>
            <p:cNvPr id="4" name="Picture 3" descr="A close up of a logo&#10;&#10;Description automatically generated"/>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15943" y="5883"/>
              <a:ext cx="2777" cy="2777"/>
            </a:xfrm>
            <a:prstGeom prst="rect">
              <a:avLst/>
            </a:prstGeom>
          </p:spPr>
        </p:pic>
        <p:sp>
          <p:nvSpPr>
            <p:cNvPr id="10" name="文本框 9"/>
            <p:cNvSpPr txBox="1"/>
            <p:nvPr/>
          </p:nvSpPr>
          <p:spPr>
            <a:xfrm>
              <a:off x="13773" y="8501"/>
              <a:ext cx="3161" cy="1016"/>
            </a:xfrm>
            <a:prstGeom prst="rect">
              <a:avLst/>
            </a:prstGeom>
            <a:noFill/>
          </p:spPr>
          <p:txBody>
            <a:bodyPr wrap="square" rtlCol="0">
              <a:spAutoFit/>
            </a:bodyPr>
            <a:lstStyle/>
            <a:p>
              <a:r>
                <a:rPr lang="en-US" altLang="zh-CN" sz="3600"/>
                <a:t>Analysis</a:t>
              </a:r>
            </a:p>
          </p:txBody>
        </p:sp>
      </p:grpSp>
    </p:spTree>
    <p:extLst>
      <p:ext uri="{BB962C8B-B14F-4D97-AF65-F5344CB8AC3E}">
        <p14:creationId xmlns:p14="http://schemas.microsoft.com/office/powerpoint/2010/main" val="201826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2200" y="-40322"/>
            <a:ext cx="9262745" cy="2584450"/>
          </a:xfrm>
          <a:prstGeom prst="rect">
            <a:avLst/>
          </a:prstGeom>
          <a:noFill/>
        </p:spPr>
        <p:txBody>
          <a:bodyPr wrap="square" rtlCol="0" anchor="ctr">
            <a:spAutoFit/>
          </a:bodyPr>
          <a:lstStyle/>
          <a:p>
            <a:pPr algn="ctr"/>
            <a:r>
              <a:rPr lang="en-US" altLang="ko-KR" sz="5400" dirty="0">
                <a:solidFill>
                  <a:schemeClr val="bg1"/>
                </a:solidFill>
                <a:cs typeface="Arial" panose="020B0604020202020204" pitchFamily="34" charset="0"/>
              </a:rPr>
              <a:t>Random Forest </a:t>
            </a:r>
          </a:p>
          <a:p>
            <a:pPr algn="ctr"/>
            <a:r>
              <a:rPr lang="en-US" altLang="ko-KR" sz="5400" dirty="0">
                <a:solidFill>
                  <a:schemeClr val="bg1"/>
                </a:solidFill>
                <a:cs typeface="Arial" panose="020B0604020202020204" pitchFamily="34" charset="0"/>
              </a:rPr>
              <a:t>&amp; </a:t>
            </a:r>
          </a:p>
          <a:p>
            <a:pPr algn="ctr"/>
            <a:r>
              <a:rPr lang="en-US" altLang="ko-KR" sz="5400" dirty="0">
                <a:solidFill>
                  <a:schemeClr val="bg1"/>
                </a:solidFill>
                <a:cs typeface="Arial" panose="020B0604020202020204" pitchFamily="34" charset="0"/>
              </a:rPr>
              <a:t>Oversampling</a:t>
            </a:r>
          </a:p>
        </p:txBody>
      </p:sp>
      <p:pic>
        <p:nvPicPr>
          <p:cNvPr id="4" name="Picture 3" descr="A close up of a logo&#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graphicFrame>
        <p:nvGraphicFramePr>
          <p:cNvPr id="9" name="表格 8"/>
          <p:cNvGraphicFramePr/>
          <p:nvPr>
            <p:custDataLst>
              <p:tags r:id="rId1"/>
            </p:custDataLst>
          </p:nvPr>
        </p:nvGraphicFramePr>
        <p:xfrm>
          <a:off x="1664970" y="3362960"/>
          <a:ext cx="8671560" cy="2086610"/>
        </p:xfrm>
        <a:graphic>
          <a:graphicData uri="http://schemas.openxmlformats.org/drawingml/2006/table">
            <a:tbl>
              <a:tblPr firstRow="1" bandRow="1">
                <a:tableStyleId>{5C22544A-7EE6-4342-B048-85BDC9FD1C3A}</a:tableStyleId>
              </a:tblPr>
              <a:tblGrid>
                <a:gridCol w="2890520">
                  <a:extLst>
                    <a:ext uri="{9D8B030D-6E8A-4147-A177-3AD203B41FA5}">
                      <a16:colId xmlns:a16="http://schemas.microsoft.com/office/drawing/2014/main" val="20000"/>
                    </a:ext>
                  </a:extLst>
                </a:gridCol>
                <a:gridCol w="2890520">
                  <a:extLst>
                    <a:ext uri="{9D8B030D-6E8A-4147-A177-3AD203B41FA5}">
                      <a16:colId xmlns:a16="http://schemas.microsoft.com/office/drawing/2014/main" val="20001"/>
                    </a:ext>
                  </a:extLst>
                </a:gridCol>
                <a:gridCol w="2890520">
                  <a:extLst>
                    <a:ext uri="{9D8B030D-6E8A-4147-A177-3AD203B41FA5}">
                      <a16:colId xmlns:a16="http://schemas.microsoft.com/office/drawing/2014/main" val="20002"/>
                    </a:ext>
                  </a:extLst>
                </a:gridCol>
              </a:tblGrid>
              <a:tr h="1043305">
                <a:tc>
                  <a:txBody>
                    <a:bodyPr/>
                    <a:lstStyle/>
                    <a:p>
                      <a:pPr>
                        <a:buNone/>
                      </a:pPr>
                      <a:endParaRPr lang="en-US" altLang="zh-CN"/>
                    </a:p>
                  </a:txBody>
                  <a:tcPr/>
                </a:tc>
                <a:tc>
                  <a:txBody>
                    <a:bodyPr/>
                    <a:lstStyle/>
                    <a:p>
                      <a:pPr algn="ctr">
                        <a:buNone/>
                      </a:pPr>
                      <a:r>
                        <a:rPr lang="en-US" altLang="zh-CN" dirty="0"/>
                        <a:t>Imbalanced data set</a:t>
                      </a:r>
                    </a:p>
                  </a:txBody>
                  <a:tcPr anchor="ctr"/>
                </a:tc>
                <a:tc>
                  <a:txBody>
                    <a:bodyPr/>
                    <a:lstStyle/>
                    <a:p>
                      <a:pPr algn="ctr">
                        <a:buNone/>
                      </a:pPr>
                      <a:r>
                        <a:rPr lang="en-US" altLang="zh-CN" dirty="0"/>
                        <a:t>Balanced data set</a:t>
                      </a:r>
                    </a:p>
                  </a:txBody>
                  <a:tcPr anchor="ctr"/>
                </a:tc>
                <a:extLst>
                  <a:ext uri="{0D108BD9-81ED-4DB2-BD59-A6C34878D82A}">
                    <a16:rowId xmlns:a16="http://schemas.microsoft.com/office/drawing/2014/main" val="10000"/>
                  </a:ext>
                </a:extLst>
              </a:tr>
              <a:tr h="1043305">
                <a:tc>
                  <a:txBody>
                    <a:bodyPr/>
                    <a:lstStyle/>
                    <a:p>
                      <a:pPr algn="ctr">
                        <a:buNone/>
                      </a:pPr>
                      <a:r>
                        <a:rPr lang="en-US" altLang="zh-CN">
                          <a:latin typeface="微软雅黑" panose="020B0503020204020204" charset="-122"/>
                          <a:ea typeface="微软雅黑" panose="020B0503020204020204" charset="-122"/>
                          <a:cs typeface="Axure Handwriting" panose="020B0402020200020204" charset="0"/>
                        </a:rPr>
                        <a:t>Accuracy</a:t>
                      </a:r>
                    </a:p>
                  </a:txBody>
                  <a:tcPr anchor="ctr"/>
                </a:tc>
                <a:tc>
                  <a:txBody>
                    <a:bodyPr/>
                    <a:lstStyle/>
                    <a:p>
                      <a:pPr indent="0" algn="ctr">
                        <a:buNone/>
                      </a:pPr>
                      <a:r>
                        <a:rPr lang="en-US" altLang="en-US" sz="1800" b="0" dirty="0">
                          <a:solidFill>
                            <a:srgbClr val="000000"/>
                          </a:solidFill>
                          <a:ea typeface="微软雅黑" panose="020B0503020204020204" charset="-122"/>
                          <a:cs typeface="+mn-lt"/>
                        </a:rPr>
                        <a:t>0.61415</a:t>
                      </a:r>
                    </a:p>
                  </a:txBody>
                  <a:tcPr marL="12700" marR="12700" marT="12700" anchor="ctr"/>
                </a:tc>
                <a:tc>
                  <a:txBody>
                    <a:bodyPr/>
                    <a:lstStyle/>
                    <a:p>
                      <a:pPr algn="ctr">
                        <a:buNone/>
                      </a:pPr>
                      <a:r>
                        <a:rPr lang="en-US" altLang="zh-CN" dirty="0"/>
                        <a:t>0.849015</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9973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sp>
        <p:nvSpPr>
          <p:cNvPr id="8" name="TextBox 7">
            <a:extLst>
              <a:ext uri="{FF2B5EF4-FFF2-40B4-BE49-F238E27FC236}">
                <a16:creationId xmlns:a16="http://schemas.microsoft.com/office/drawing/2014/main" id="{88351787-95A8-A240-BF03-6D389D1CE3E1}"/>
              </a:ext>
            </a:extLst>
          </p:cNvPr>
          <p:cNvSpPr txBox="1"/>
          <p:nvPr/>
        </p:nvSpPr>
        <p:spPr>
          <a:xfrm>
            <a:off x="558620" y="5421338"/>
            <a:ext cx="7092711" cy="923330"/>
          </a:xfrm>
          <a:prstGeom prst="rect">
            <a:avLst/>
          </a:prstGeom>
          <a:noFill/>
        </p:spPr>
        <p:txBody>
          <a:bodyPr wrap="none" rtlCol="0">
            <a:spAutoFit/>
          </a:bodyPr>
          <a:lstStyle/>
          <a:p>
            <a:r>
              <a:rPr lang="en-AU" dirty="0"/>
              <a:t>Bing Lesley Yuan , Xin Li , </a:t>
            </a:r>
            <a:r>
              <a:rPr lang="en-AU" dirty="0" err="1"/>
              <a:t>Xinhui</a:t>
            </a:r>
            <a:r>
              <a:rPr lang="en-AU" dirty="0"/>
              <a:t> Lu , </a:t>
            </a:r>
            <a:r>
              <a:rPr lang="en-AU" dirty="0" err="1"/>
              <a:t>Ziyan</a:t>
            </a:r>
            <a:r>
              <a:rPr lang="en-AU" dirty="0"/>
              <a:t> Zhao , Raelene Huang </a:t>
            </a:r>
          </a:p>
          <a:p>
            <a:r>
              <a:rPr lang="en-AU" dirty="0"/>
              <a:t>350274,1029029,965246, 1020405, 694488 </a:t>
            </a:r>
          </a:p>
          <a:p>
            <a:endParaRPr lang="en-US" dirty="0"/>
          </a:p>
        </p:txBody>
      </p:sp>
      <p:pic>
        <p:nvPicPr>
          <p:cNvPr id="5" name="Picture 4">
            <a:extLst>
              <a:ext uri="{FF2B5EF4-FFF2-40B4-BE49-F238E27FC236}">
                <a16:creationId xmlns:a16="http://schemas.microsoft.com/office/drawing/2014/main" id="{426F911E-338B-433F-9232-5FA138695774}"/>
              </a:ext>
            </a:extLst>
          </p:cNvPr>
          <p:cNvPicPr>
            <a:picLocks noChangeAspect="1"/>
          </p:cNvPicPr>
          <p:nvPr/>
        </p:nvPicPr>
        <p:blipFill rotWithShape="1">
          <a:blip r:embed="rId4"/>
          <a:srcRect l="4954" t="4449" r="4908" b="6419"/>
          <a:stretch/>
        </p:blipFill>
        <p:spPr>
          <a:xfrm>
            <a:off x="755247" y="3429000"/>
            <a:ext cx="1744884" cy="1744884"/>
          </a:xfrm>
          <a:prstGeom prst="ellipse">
            <a:avLst/>
          </a:prstGeom>
        </p:spPr>
      </p:pic>
      <p:pic>
        <p:nvPicPr>
          <p:cNvPr id="11" name="Picture 10" descr="A person posing for the camera&#10;&#10;Description automatically generated">
            <a:extLst>
              <a:ext uri="{FF2B5EF4-FFF2-40B4-BE49-F238E27FC236}">
                <a16:creationId xmlns:a16="http://schemas.microsoft.com/office/drawing/2014/main" id="{E7E4A36A-0826-F545-BBDA-B4D62EC4186B}"/>
              </a:ext>
            </a:extLst>
          </p:cNvPr>
          <p:cNvPicPr>
            <a:picLocks noChangeAspect="1"/>
          </p:cNvPicPr>
          <p:nvPr/>
        </p:nvPicPr>
        <p:blipFill rotWithShape="1">
          <a:blip r:embed="rId5">
            <a:extLst>
              <a:ext uri="{28A0092B-C50C-407E-A947-70E740481C1C}">
                <a14:useLocalDpi xmlns:a14="http://schemas.microsoft.com/office/drawing/2010/main" val="0"/>
              </a:ext>
            </a:extLst>
          </a:blip>
          <a:srcRect l="13966" t="4311" r="8307"/>
          <a:stretch/>
        </p:blipFill>
        <p:spPr>
          <a:xfrm>
            <a:off x="5953339" y="3429000"/>
            <a:ext cx="1725395" cy="1744884"/>
          </a:xfrm>
          <a:prstGeom prst="ellipse">
            <a:avLst/>
          </a:prstGeom>
        </p:spPr>
      </p:pic>
    </p:spTree>
    <p:extLst>
      <p:ext uri="{BB962C8B-B14F-4D97-AF65-F5344CB8AC3E}">
        <p14:creationId xmlns:p14="http://schemas.microsoft.com/office/powerpoint/2010/main" val="150771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9825" y="925513"/>
            <a:ext cx="7258050" cy="922020"/>
          </a:xfrm>
          <a:prstGeom prst="rect">
            <a:avLst/>
          </a:prstGeom>
          <a:noFill/>
        </p:spPr>
        <p:txBody>
          <a:bodyPr wrap="square" rtlCol="0" anchor="ctr">
            <a:spAutoFit/>
          </a:bodyPr>
          <a:lstStyle/>
          <a:p>
            <a:pPr algn="ctr"/>
            <a:r>
              <a:rPr lang="en-US" altLang="ko-KR" sz="5400" dirty="0">
                <a:solidFill>
                  <a:schemeClr val="bg1"/>
                </a:solidFill>
                <a:cs typeface="Arial" panose="020B0604020202020204" pitchFamily="34" charset="0"/>
              </a:rPr>
              <a:t>Different Data Sets</a:t>
            </a:r>
          </a:p>
        </p:txBody>
      </p:sp>
      <p:sp>
        <p:nvSpPr>
          <p:cNvPr id="15" name="Text Box 4"/>
          <p:cNvSpPr txBox="1"/>
          <p:nvPr/>
        </p:nvSpPr>
        <p:spPr>
          <a:xfrm>
            <a:off x="584142" y="3090875"/>
            <a:ext cx="4674870" cy="521970"/>
          </a:xfrm>
          <a:prstGeom prst="rect">
            <a:avLst/>
          </a:prstGeom>
          <a:noFill/>
        </p:spPr>
        <p:txBody>
          <a:bodyPr wrap="square" rtlCol="0">
            <a:spAutoFit/>
          </a:bodyPr>
          <a:lstStyle/>
          <a:p>
            <a:pPr algn="dist"/>
            <a:r>
              <a:rPr lang="en-US" sz="2800" dirty="0">
                <a:solidFill>
                  <a:schemeClr val="bg1"/>
                </a:solidFill>
                <a:latin typeface="Bangla MN" panose="00000500000000000000" charset="0"/>
                <a:cs typeface="Bangla MN" panose="00000500000000000000" charset="0"/>
              </a:rPr>
              <a:t>X EDUCATION</a:t>
            </a:r>
          </a:p>
        </p:txBody>
      </p:sp>
      <p:graphicFrame>
        <p:nvGraphicFramePr>
          <p:cNvPr id="3" name="图表 2"/>
          <p:cNvGraphicFramePr/>
          <p:nvPr/>
        </p:nvGraphicFramePr>
        <p:xfrm>
          <a:off x="1131570" y="2790190"/>
          <a:ext cx="9460865" cy="3851910"/>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descr="A picture containing drawing&#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667721" y="3613097"/>
            <a:ext cx="789255" cy="789255"/>
          </a:xfrm>
          <a:prstGeom prst="rect">
            <a:avLst/>
          </a:prstGeom>
        </p:spPr>
      </p:pic>
      <p:grpSp>
        <p:nvGrpSpPr>
          <p:cNvPr id="8" name="组合 7"/>
          <p:cNvGrpSpPr/>
          <p:nvPr/>
        </p:nvGrpSpPr>
        <p:grpSpPr>
          <a:xfrm>
            <a:off x="1273810" y="925830"/>
            <a:ext cx="4541520" cy="4446270"/>
            <a:chOff x="2006" y="1458"/>
            <a:chExt cx="7152" cy="7002"/>
          </a:xfrm>
        </p:grpSpPr>
        <p:pic>
          <p:nvPicPr>
            <p:cNvPr id="4" name="图片 3" descr="Figure_1"/>
            <p:cNvPicPr>
              <a:picLocks noChangeAspect="1"/>
            </p:cNvPicPr>
            <p:nvPr/>
          </p:nvPicPr>
          <p:blipFill>
            <a:blip r:embed="rId4"/>
            <a:srcRect l="23459" t="14" r="-1074" b="-1317"/>
            <a:stretch>
              <a:fillRect/>
            </a:stretch>
          </p:blipFill>
          <p:spPr>
            <a:xfrm>
              <a:off x="2006" y="1458"/>
              <a:ext cx="7153" cy="7002"/>
            </a:xfrm>
            <a:prstGeom prst="rect">
              <a:avLst/>
            </a:prstGeom>
          </p:spPr>
        </p:pic>
        <p:sp>
          <p:nvSpPr>
            <p:cNvPr id="7" name="圆角矩形 6"/>
            <p:cNvSpPr/>
            <p:nvPr/>
          </p:nvSpPr>
          <p:spPr>
            <a:xfrm>
              <a:off x="3795" y="2407"/>
              <a:ext cx="4373" cy="377"/>
            </a:xfrm>
            <a:prstGeom prst="roundRect">
              <a:avLst/>
            </a:prstGeom>
            <a:noFill/>
            <a:ln w="63500" cmpd="sng">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380033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Diagram&#10;&#10;Description automatically generated">
            <a:extLst>
              <a:ext uri="{FF2B5EF4-FFF2-40B4-BE49-F238E27FC236}">
                <a16:creationId xmlns:a16="http://schemas.microsoft.com/office/drawing/2014/main" id="{FB5E063A-1491-8A44-9B9C-69338FCB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5314" y="1363252"/>
            <a:ext cx="2689551" cy="2052414"/>
          </a:xfrm>
          <a:prstGeom prst="rect">
            <a:avLst/>
          </a:prstGeom>
        </p:spPr>
      </p:pic>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Deep Neural Network</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502242" y="1487139"/>
            <a:ext cx="7822967" cy="707886"/>
            <a:chOff x="5529030" y="967841"/>
            <a:chExt cx="5313862" cy="707886"/>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115963" y="1024241"/>
              <a:ext cx="4726929" cy="615553"/>
              <a:chOff x="2962450" y="4447436"/>
              <a:chExt cx="2475669" cy="615553"/>
            </a:xfrm>
          </p:grpSpPr>
          <p:sp>
            <p:nvSpPr>
              <p:cNvPr id="6" name="TextBox 5">
                <a:extLst>
                  <a:ext uri="{FF2B5EF4-FFF2-40B4-BE49-F238E27FC236}">
                    <a16:creationId xmlns:a16="http://schemas.microsoft.com/office/drawing/2014/main" id="{EEE398A0-935F-F94D-97E8-9804ED668CAD}"/>
                  </a:ext>
                </a:extLst>
              </p:cNvPr>
              <p:cNvSpPr txBox="1"/>
              <p:nvPr/>
            </p:nvSpPr>
            <p:spPr>
              <a:xfrm>
                <a:off x="2962450" y="4785990"/>
                <a:ext cx="2475669" cy="276999"/>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Examine non-linearity in the features.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2970547" y="4447436"/>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24" name="Group 23">
            <a:extLst>
              <a:ext uri="{FF2B5EF4-FFF2-40B4-BE49-F238E27FC236}">
                <a16:creationId xmlns:a16="http://schemas.microsoft.com/office/drawing/2014/main" id="{65443F88-BF7D-DE46-8213-C2094FA93BB0}"/>
              </a:ext>
            </a:extLst>
          </p:cNvPr>
          <p:cNvGrpSpPr/>
          <p:nvPr/>
        </p:nvGrpSpPr>
        <p:grpSpPr>
          <a:xfrm>
            <a:off x="502242" y="4715017"/>
            <a:ext cx="5052577" cy="1552946"/>
            <a:chOff x="502242" y="4715017"/>
            <a:chExt cx="5052577" cy="1552946"/>
          </a:xfrm>
        </p:grpSpPr>
        <p:grpSp>
          <p:nvGrpSpPr>
            <p:cNvPr id="10" name="Group 13">
              <a:extLst>
                <a:ext uri="{FF2B5EF4-FFF2-40B4-BE49-F238E27FC236}">
                  <a16:creationId xmlns:a16="http://schemas.microsoft.com/office/drawing/2014/main" id="{9F051B8B-05BE-5548-8DD5-CE1219A90092}"/>
                </a:ext>
              </a:extLst>
            </p:cNvPr>
            <p:cNvGrpSpPr/>
            <p:nvPr/>
          </p:nvGrpSpPr>
          <p:grpSpPr>
            <a:xfrm>
              <a:off x="1395804" y="4729080"/>
              <a:ext cx="4159015" cy="1538883"/>
              <a:chOff x="3024926" y="4283314"/>
              <a:chExt cx="1896758" cy="1538883"/>
            </a:xfrm>
          </p:grpSpPr>
          <p:sp>
            <p:nvSpPr>
              <p:cNvPr id="11" name="TextBox 10">
                <a:extLst>
                  <a:ext uri="{FF2B5EF4-FFF2-40B4-BE49-F238E27FC236}">
                    <a16:creationId xmlns:a16="http://schemas.microsoft.com/office/drawing/2014/main" id="{1A3F48FB-9D6C-C64B-B8D2-E33D9C364661}"/>
                  </a:ext>
                </a:extLst>
              </p:cNvPr>
              <p:cNvSpPr txBox="1"/>
              <p:nvPr/>
            </p:nvSpPr>
            <p:spPr>
              <a:xfrm>
                <a:off x="3024926" y="4621868"/>
                <a:ext cx="1888661" cy="1200329"/>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Base (14 variables), special-features (3 variables) and cross-features (3 variables)</a:t>
                </a:r>
              </a:p>
              <a:p>
                <a:pPr marL="171450" indent="-171450">
                  <a:buFont typeface="Courier New" panose="02070309020205020404" pitchFamily="49" charset="0"/>
                  <a:buChar char="o"/>
                </a:pPr>
                <a:r>
                  <a:rPr lang="en-US" sz="1200" dirty="0">
                    <a:solidFill>
                      <a:srgbClr val="00B0F0"/>
                    </a:solidFill>
                    <a:latin typeface="Arial" panose="020B0604020202020204" pitchFamily="34" charset="0"/>
                  </a:rPr>
                  <a:t>Dataset 1</a:t>
                </a:r>
                <a:r>
                  <a:rPr lang="en-US" sz="1200"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sz="1200" dirty="0">
                    <a:solidFill>
                      <a:schemeClr val="accent6"/>
                    </a:solidFill>
                    <a:latin typeface="Arial" panose="020B0604020202020204" pitchFamily="34" charset="0"/>
                  </a:rPr>
                  <a:t>Dataset 2</a:t>
                </a:r>
                <a:r>
                  <a:rPr lang="en-US" sz="1200" dirty="0">
                    <a:solidFill>
                      <a:srgbClr val="000000"/>
                    </a:solidFill>
                    <a:latin typeface="Arial" panose="020B0604020202020204" pitchFamily="34" charset="0"/>
                  </a:rPr>
                  <a:t>: Base + special-features</a:t>
                </a:r>
              </a:p>
              <a:p>
                <a:pPr marL="171450" indent="-171450">
                  <a:buFont typeface="Courier New" panose="02070309020205020404" pitchFamily="49" charset="0"/>
                  <a:buChar char="o"/>
                </a:pPr>
                <a:r>
                  <a:rPr lang="en-US" sz="1200" dirty="0">
                    <a:solidFill>
                      <a:srgbClr val="FFC000"/>
                    </a:solidFill>
                    <a:latin typeface="Arial" panose="020B0604020202020204" pitchFamily="34" charset="0"/>
                  </a:rPr>
                  <a:t>Dataset 3</a:t>
                </a:r>
                <a:r>
                  <a:rPr lang="en-US" sz="1200"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sz="1200" dirty="0">
                    <a:solidFill>
                      <a:srgbClr val="FF0000"/>
                    </a:solidFill>
                    <a:latin typeface="Arial" panose="020B0604020202020204" pitchFamily="34" charset="0"/>
                  </a:rPr>
                  <a:t>Dataset 4</a:t>
                </a:r>
                <a:r>
                  <a:rPr lang="en-US" sz="1200" dirty="0">
                    <a:latin typeface="Arial" panose="020B0604020202020204" pitchFamily="34" charset="0"/>
                  </a:rPr>
                  <a:t>: Base + </a:t>
                </a:r>
                <a:r>
                  <a:rPr lang="en-US" sz="1200" dirty="0">
                    <a:solidFill>
                      <a:srgbClr val="000000"/>
                    </a:solidFill>
                    <a:latin typeface="Arial" panose="020B0604020202020204" pitchFamily="34" charset="0"/>
                  </a:rPr>
                  <a:t>special-features</a:t>
                </a:r>
                <a:r>
                  <a:rPr lang="en-US" sz="1200" dirty="0">
                    <a:latin typeface="Arial" panose="020B0604020202020204" pitchFamily="34" charset="0"/>
                  </a:rPr>
                  <a:t> + cross-features</a:t>
                </a:r>
                <a:endParaRPr lang="en-US" sz="1200" dirty="0">
                  <a:solidFill>
                    <a:srgbClr val="FF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33023"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50224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pSp>
      <p:grpSp>
        <p:nvGrpSpPr>
          <p:cNvPr id="15" name="Group 14">
            <a:extLst>
              <a:ext uri="{FF2B5EF4-FFF2-40B4-BE49-F238E27FC236}">
                <a16:creationId xmlns:a16="http://schemas.microsoft.com/office/drawing/2014/main" id="{B4F207FF-156C-6A49-B764-05326A2C9306}"/>
              </a:ext>
            </a:extLst>
          </p:cNvPr>
          <p:cNvGrpSpPr/>
          <p:nvPr/>
        </p:nvGrpSpPr>
        <p:grpSpPr>
          <a:xfrm>
            <a:off x="474157" y="2574224"/>
            <a:ext cx="6223773" cy="1414931"/>
            <a:chOff x="474157" y="2574224"/>
            <a:chExt cx="6223773" cy="1414931"/>
          </a:xfrm>
        </p:grpSpPr>
        <p:sp>
          <p:nvSpPr>
            <p:cNvPr id="13" name="TextBox 12">
              <a:extLst>
                <a:ext uri="{FF2B5EF4-FFF2-40B4-BE49-F238E27FC236}">
                  <a16:creationId xmlns:a16="http://schemas.microsoft.com/office/drawing/2014/main" id="{7E02482D-EDD5-D744-BC1F-2874F59E7301}"/>
                </a:ext>
              </a:extLst>
            </p:cNvPr>
            <p:cNvSpPr txBox="1"/>
            <p:nvPr/>
          </p:nvSpPr>
          <p:spPr>
            <a:xfrm>
              <a:off x="474157" y="2625913"/>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sp>
          <p:nvSpPr>
            <p:cNvPr id="19" name="TextBox 18">
              <a:extLst>
                <a:ext uri="{FF2B5EF4-FFF2-40B4-BE49-F238E27FC236}">
                  <a16:creationId xmlns:a16="http://schemas.microsoft.com/office/drawing/2014/main" id="{FD926513-0C8C-2444-9062-CD06CF6E1307}"/>
                </a:ext>
              </a:extLst>
            </p:cNvPr>
            <p:cNvSpPr txBox="1"/>
            <p:nvPr/>
          </p:nvSpPr>
          <p:spPr>
            <a:xfrm>
              <a:off x="1366304" y="2927326"/>
              <a:ext cx="3826689" cy="1061829"/>
            </a:xfrm>
            <a:prstGeom prst="rect">
              <a:avLst/>
            </a:prstGeom>
            <a:noFill/>
          </p:spPr>
          <p:txBody>
            <a:bodyPr wrap="none" rtlCol="0">
              <a:spAutoFit/>
            </a:bodyPr>
            <a:lstStyle/>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5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256 nodes per layer</a:t>
              </a:r>
            </a:p>
            <a:p>
              <a:pPr marL="171450" indent="-171450" defTabSz="914286">
                <a:spcBef>
                  <a:spcPts val="600"/>
                </a:spcBef>
                <a:buFont typeface="Courier New" panose="02070309020205020404" pitchFamily="49" charset="0"/>
                <a:buChar char="o"/>
              </a:pPr>
              <a:r>
                <a:rPr lang="en-US" sz="1200" dirty="0" err="1">
                  <a:solidFill>
                    <a:srgbClr val="000000"/>
                  </a:solidFill>
                  <a:latin typeface="Arial" panose="020B0604020202020204" pitchFamily="34" charset="0"/>
                </a:rPr>
                <a:t>ReLu</a:t>
              </a:r>
              <a:r>
                <a:rPr lang="en-US" sz="1200" dirty="0">
                  <a:solidFill>
                    <a:srgbClr val="000000"/>
                  </a:solidFill>
                  <a:latin typeface="Arial" panose="020B0604020202020204" pitchFamily="34" charset="0"/>
                </a:rPr>
                <a:t> activation function between the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Sigmoid output function</a:t>
              </a:r>
            </a:p>
          </p:txBody>
        </p:sp>
        <p:sp>
          <p:nvSpPr>
            <p:cNvPr id="21" name="TextBox 20">
              <a:extLst>
                <a:ext uri="{FF2B5EF4-FFF2-40B4-BE49-F238E27FC236}">
                  <a16:creationId xmlns:a16="http://schemas.microsoft.com/office/drawing/2014/main" id="{D043F8EE-9A07-764D-A75E-605569ED2DD4}"/>
                </a:ext>
              </a:extLst>
            </p:cNvPr>
            <p:cNvSpPr txBox="1"/>
            <p:nvPr/>
          </p:nvSpPr>
          <p:spPr>
            <a:xfrm>
              <a:off x="1389064" y="2574224"/>
              <a:ext cx="5308866"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Hyperparameter Tuning</a:t>
              </a:r>
              <a:endParaRPr lang="ko-KR" altLang="en-US" sz="1600" b="1" dirty="0">
                <a:solidFill>
                  <a:prstClr val="black">
                    <a:lumMod val="75000"/>
                    <a:lumOff val="25000"/>
                  </a:prstClr>
                </a:solidFill>
                <a:latin typeface="Arial"/>
                <a:ea typeface="Arial Unicode MS"/>
                <a:cs typeface="Arial" pitchFamily="34" charset="0"/>
              </a:endParaRPr>
            </a:p>
          </p:txBody>
        </p:sp>
      </p:grpSp>
      <p:graphicFrame>
        <p:nvGraphicFramePr>
          <p:cNvPr id="22" name="Chart 21">
            <a:extLst>
              <a:ext uri="{FF2B5EF4-FFF2-40B4-BE49-F238E27FC236}">
                <a16:creationId xmlns:a16="http://schemas.microsoft.com/office/drawing/2014/main" id="{E0ACA9DA-79D6-D447-AD07-D0F61AB9548D}"/>
              </a:ext>
            </a:extLst>
          </p:cNvPr>
          <p:cNvGraphicFramePr/>
          <p:nvPr>
            <p:extLst>
              <p:ext uri="{D42A27DB-BD31-4B8C-83A1-F6EECF244321}">
                <p14:modId xmlns:p14="http://schemas.microsoft.com/office/powerpoint/2010/main" val="3029790633"/>
              </p:ext>
            </p:extLst>
          </p:nvPr>
        </p:nvGraphicFramePr>
        <p:xfrm>
          <a:off x="5867924" y="3175462"/>
          <a:ext cx="5454011" cy="36825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3760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Comparing all models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7" name="Table 6">
            <a:extLst>
              <a:ext uri="{FF2B5EF4-FFF2-40B4-BE49-F238E27FC236}">
                <a16:creationId xmlns:a16="http://schemas.microsoft.com/office/drawing/2014/main" id="{4F77B4BE-79B6-6C45-8D40-2FB6C6E11B2B}"/>
              </a:ext>
            </a:extLst>
          </p:cNvPr>
          <p:cNvGraphicFramePr>
            <a:graphicFrameLocks noGrp="1"/>
          </p:cNvGraphicFramePr>
          <p:nvPr>
            <p:extLst>
              <p:ext uri="{D42A27DB-BD31-4B8C-83A1-F6EECF244321}">
                <p14:modId xmlns:p14="http://schemas.microsoft.com/office/powerpoint/2010/main" val="464575710"/>
              </p:ext>
            </p:extLst>
          </p:nvPr>
        </p:nvGraphicFramePr>
        <p:xfrm>
          <a:off x="4572000" y="7084761"/>
          <a:ext cx="4318002" cy="1188085"/>
        </p:xfrm>
        <a:graphic>
          <a:graphicData uri="http://schemas.openxmlformats.org/drawingml/2006/table">
            <a:tbl>
              <a:tblPr>
                <a:tableStyleId>{5C22544A-7EE6-4342-B048-85BDC9FD1C3A}</a:tableStyleId>
              </a:tblPr>
              <a:tblGrid>
                <a:gridCol w="1015442">
                  <a:extLst>
                    <a:ext uri="{9D8B030D-6E8A-4147-A177-3AD203B41FA5}">
                      <a16:colId xmlns:a16="http://schemas.microsoft.com/office/drawing/2014/main" val="3061726750"/>
                    </a:ext>
                  </a:extLst>
                </a:gridCol>
                <a:gridCol w="825640">
                  <a:extLst>
                    <a:ext uri="{9D8B030D-6E8A-4147-A177-3AD203B41FA5}">
                      <a16:colId xmlns:a16="http://schemas.microsoft.com/office/drawing/2014/main" val="2503381333"/>
                    </a:ext>
                  </a:extLst>
                </a:gridCol>
                <a:gridCol w="825640">
                  <a:extLst>
                    <a:ext uri="{9D8B030D-6E8A-4147-A177-3AD203B41FA5}">
                      <a16:colId xmlns:a16="http://schemas.microsoft.com/office/drawing/2014/main" val="3662696576"/>
                    </a:ext>
                  </a:extLst>
                </a:gridCol>
                <a:gridCol w="825640">
                  <a:extLst>
                    <a:ext uri="{9D8B030D-6E8A-4147-A177-3AD203B41FA5}">
                      <a16:colId xmlns:a16="http://schemas.microsoft.com/office/drawing/2014/main" val="961814470"/>
                    </a:ext>
                  </a:extLst>
                </a:gridCol>
                <a:gridCol w="825640">
                  <a:extLst>
                    <a:ext uri="{9D8B030D-6E8A-4147-A177-3AD203B41FA5}">
                      <a16:colId xmlns:a16="http://schemas.microsoft.com/office/drawing/2014/main" val="570348911"/>
                    </a:ext>
                  </a:extLst>
                </a:gridCol>
              </a:tblGrid>
              <a:tr h="203200">
                <a:tc>
                  <a:txBody>
                    <a:bodyPr/>
                    <a:lstStyle/>
                    <a:p>
                      <a:pPr algn="l" fontAlgn="b"/>
                      <a:r>
                        <a:rPr lang="en-AU" sz="1200" u="none" strike="noStrike">
                          <a:effectLst/>
                        </a:rPr>
                        <a:t>Column1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Logistic</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SVM</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Random Forest</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DNN</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583123"/>
                  </a:ext>
                </a:extLst>
              </a:tr>
              <a:tr h="203200">
                <a:tc>
                  <a:txBody>
                    <a:bodyPr/>
                    <a:lstStyle/>
                    <a:p>
                      <a:pPr algn="l" fontAlgn="b"/>
                      <a:r>
                        <a:rPr lang="en-AU" sz="1200" u="none" strike="noStrike">
                          <a:effectLst/>
                        </a:rPr>
                        <a:t>Accuracy</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0.7345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0.6207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0.84399</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3469781"/>
                  </a:ext>
                </a:extLst>
              </a:tr>
              <a:tr h="203200">
                <a:tc>
                  <a:txBody>
                    <a:bodyPr/>
                    <a:lstStyle/>
                    <a:p>
                      <a:pPr algn="l" fontAlgn="b"/>
                      <a:r>
                        <a:rPr lang="en-AU" sz="1200" u="none" strike="noStrike">
                          <a:effectLst/>
                        </a:rPr>
                        <a:t>Precision</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0.6364</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0.48561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0.81627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0.79324</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8673390"/>
                  </a:ext>
                </a:extLst>
              </a:tr>
              <a:tr h="203200">
                <a:tc>
                  <a:txBody>
                    <a:bodyPr/>
                    <a:lstStyle/>
                    <a:p>
                      <a:pPr algn="l" fontAlgn="b"/>
                      <a:r>
                        <a:rPr lang="en-AU" sz="1200" u="none" strike="noStrike">
                          <a:effectLst/>
                        </a:rPr>
                        <a:t>Recall</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0.6467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0.88449</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0.96808</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3893083"/>
                  </a:ext>
                </a:extLst>
              </a:tr>
              <a:tr h="203200">
                <a:tc>
                  <a:txBody>
                    <a:bodyPr/>
                    <a:lstStyle/>
                    <a:p>
                      <a:pPr algn="l" fontAlgn="b"/>
                      <a:r>
                        <a:rPr lang="en-AU" sz="1200" u="none" strike="noStrike">
                          <a:effectLst/>
                        </a:rPr>
                        <a:t>F1_score</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0.6415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0.65375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dirty="0">
                          <a:effectLst/>
                        </a:rPr>
                        <a:t>0.87143</a:t>
                      </a:r>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9656302"/>
                  </a:ext>
                </a:extLst>
              </a:tr>
            </a:tbl>
          </a:graphicData>
        </a:graphic>
      </p:graphicFrame>
      <p:graphicFrame>
        <p:nvGraphicFramePr>
          <p:cNvPr id="8" name="Chart 7">
            <a:extLst>
              <a:ext uri="{FF2B5EF4-FFF2-40B4-BE49-F238E27FC236}">
                <a16:creationId xmlns:a16="http://schemas.microsoft.com/office/drawing/2014/main" id="{15EF66F7-40F3-5340-A140-45E83FE30B90}"/>
              </a:ext>
            </a:extLst>
          </p:cNvPr>
          <p:cNvGraphicFramePr/>
          <p:nvPr>
            <p:extLst>
              <p:ext uri="{D42A27DB-BD31-4B8C-83A1-F6EECF244321}">
                <p14:modId xmlns:p14="http://schemas.microsoft.com/office/powerpoint/2010/main" val="3727991174"/>
              </p:ext>
            </p:extLst>
          </p:nvPr>
        </p:nvGraphicFramePr>
        <p:xfrm>
          <a:off x="216948" y="2579581"/>
          <a:ext cx="6981873" cy="42198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51504C62-DF9D-D842-AFAA-F2117CCE1084}"/>
              </a:ext>
            </a:extLst>
          </p:cNvPr>
          <p:cNvGraphicFramePr/>
          <p:nvPr>
            <p:extLst>
              <p:ext uri="{D42A27DB-BD31-4B8C-83A1-F6EECF244321}">
                <p14:modId xmlns:p14="http://schemas.microsoft.com/office/powerpoint/2010/main" val="4270105508"/>
              </p:ext>
            </p:extLst>
          </p:nvPr>
        </p:nvGraphicFramePr>
        <p:xfrm>
          <a:off x="7083898" y="3198501"/>
          <a:ext cx="3612208" cy="27114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5399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1847273" y="822056"/>
            <a:ext cx="9670472" cy="923330"/>
          </a:xfrm>
          <a:prstGeom prst="rect">
            <a:avLst/>
          </a:prstGeom>
          <a:noFill/>
        </p:spPr>
        <p:txBody>
          <a:bodyPr wrap="square" rtlCol="0" anchor="ctr">
            <a:spAutoFit/>
          </a:bodyPr>
          <a:lstStyle/>
          <a:p>
            <a:r>
              <a:rPr lang="en-US" altLang="ko-KR" sz="5400" dirty="0">
                <a:solidFill>
                  <a:schemeClr val="bg1"/>
                </a:solidFill>
                <a:cs typeface="Arial" pitchFamily="34" charset="0"/>
              </a:rPr>
              <a:t>How to interpret models</a:t>
            </a:r>
            <a:endParaRPr lang="ko-KR" altLang="en-US" sz="5400" dirty="0">
              <a:solidFill>
                <a:schemeClr val="bg1"/>
              </a:solidFill>
              <a:cs typeface="Arial" pitchFamily="34" charset="0"/>
            </a:endParaRPr>
          </a:p>
        </p:txBody>
      </p:sp>
      <p:sp>
        <p:nvSpPr>
          <p:cNvPr id="2" name="Rounded Rectangle 13">
            <a:extLst>
              <a:ext uri="{FF2B5EF4-FFF2-40B4-BE49-F238E27FC236}">
                <a16:creationId xmlns:a16="http://schemas.microsoft.com/office/drawing/2014/main" id="{761BD36B-E8E2-4DA7-A19A-755FFF390FC8}"/>
              </a:ext>
            </a:extLst>
          </p:cNvPr>
          <p:cNvSpPr/>
          <p:nvPr/>
        </p:nvSpPr>
        <p:spPr>
          <a:xfrm>
            <a:off x="514776" y="2812935"/>
            <a:ext cx="6181588" cy="1842967"/>
          </a:xfrm>
          <a:prstGeom prst="roundRect">
            <a:avLst>
              <a:gd name="adj" fmla="val 12448"/>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14">
            <a:extLst>
              <a:ext uri="{FF2B5EF4-FFF2-40B4-BE49-F238E27FC236}">
                <a16:creationId xmlns:a16="http://schemas.microsoft.com/office/drawing/2014/main" id="{565839D6-4B7D-497D-ADFA-E6A5729422D4}"/>
              </a:ext>
            </a:extLst>
          </p:cNvPr>
          <p:cNvSpPr/>
          <p:nvPr/>
        </p:nvSpPr>
        <p:spPr>
          <a:xfrm>
            <a:off x="472764" y="4740053"/>
            <a:ext cx="6223599" cy="1842967"/>
          </a:xfrm>
          <a:prstGeom prst="roundRect">
            <a:avLst>
              <a:gd name="adj" fmla="val 12448"/>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9DBF25C-DE2A-4644-AE93-5946F9F111CB}"/>
              </a:ext>
            </a:extLst>
          </p:cNvPr>
          <p:cNvSpPr txBox="1"/>
          <p:nvPr/>
        </p:nvSpPr>
        <p:spPr>
          <a:xfrm>
            <a:off x="562533" y="2812935"/>
            <a:ext cx="1287532" cy="646331"/>
          </a:xfrm>
          <a:prstGeom prst="rect">
            <a:avLst/>
          </a:prstGeom>
          <a:noFill/>
        </p:spPr>
        <p:txBody>
          <a:bodyPr wrap="none" rtlCol="0">
            <a:spAutoFit/>
          </a:bodyPr>
          <a:lstStyle/>
          <a:p>
            <a:r>
              <a:rPr lang="en-US" altLang="ko-KR" sz="3600" b="1" dirty="0">
                <a:solidFill>
                  <a:schemeClr val="accent4"/>
                </a:solidFill>
                <a:cs typeface="Arial" pitchFamily="34" charset="0"/>
              </a:rPr>
              <a:t>LIME</a:t>
            </a:r>
            <a:endParaRPr lang="ko-KR" altLang="en-US" sz="3600" b="1" dirty="0">
              <a:solidFill>
                <a:schemeClr val="accent4"/>
              </a:solidFill>
              <a:cs typeface="Arial" pitchFamily="34" charset="0"/>
            </a:endParaRPr>
          </a:p>
        </p:txBody>
      </p:sp>
      <p:sp>
        <p:nvSpPr>
          <p:cNvPr id="10" name="TextBox 9">
            <a:extLst>
              <a:ext uri="{FF2B5EF4-FFF2-40B4-BE49-F238E27FC236}">
                <a16:creationId xmlns:a16="http://schemas.microsoft.com/office/drawing/2014/main" id="{9AC9E02D-E86C-4F48-ABF7-EB2D4079433A}"/>
              </a:ext>
            </a:extLst>
          </p:cNvPr>
          <p:cNvSpPr txBox="1"/>
          <p:nvPr/>
        </p:nvSpPr>
        <p:spPr>
          <a:xfrm>
            <a:off x="472765" y="4785131"/>
            <a:ext cx="1467068" cy="646331"/>
          </a:xfrm>
          <a:prstGeom prst="rect">
            <a:avLst/>
          </a:prstGeom>
          <a:noFill/>
        </p:spPr>
        <p:txBody>
          <a:bodyPr wrap="none" rtlCol="0">
            <a:spAutoFit/>
          </a:bodyPr>
          <a:lstStyle/>
          <a:p>
            <a:r>
              <a:rPr lang="en-US" altLang="ko-KR" sz="3600" b="1" dirty="0">
                <a:solidFill>
                  <a:schemeClr val="accent3"/>
                </a:solidFill>
                <a:cs typeface="Arial" pitchFamily="34" charset="0"/>
              </a:rPr>
              <a:t>SHAP</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DF4679FB-5361-46D5-89A5-C7B74C1F8AC2}"/>
              </a:ext>
            </a:extLst>
          </p:cNvPr>
          <p:cNvSpPr txBox="1"/>
          <p:nvPr/>
        </p:nvSpPr>
        <p:spPr>
          <a:xfrm>
            <a:off x="544682" y="3366530"/>
            <a:ext cx="6151681" cy="1261884"/>
          </a:xfrm>
          <a:prstGeom prst="rect">
            <a:avLst/>
          </a:prstGeom>
          <a:noFill/>
        </p:spPr>
        <p:txBody>
          <a:bodyPr wrap="square" rtlCol="0">
            <a:spAutoFit/>
          </a:bodyPr>
          <a:lstStyle/>
          <a:p>
            <a:r>
              <a:rPr lang="en-US" altLang="ko-KR" sz="1200" dirty="0">
                <a:solidFill>
                  <a:schemeClr val="tx1">
                    <a:lumMod val="90000"/>
                    <a:lumOff val="10000"/>
                  </a:schemeClr>
                </a:solidFill>
                <a:cs typeface="Arial" pitchFamily="34" charset="0"/>
              </a:rPr>
              <a:t> </a:t>
            </a:r>
            <a:r>
              <a:rPr lang="en-US" altLang="ko-KR" sz="1600" dirty="0">
                <a:solidFill>
                  <a:schemeClr val="tx1">
                    <a:lumMod val="90000"/>
                    <a:lumOff val="10000"/>
                  </a:schemeClr>
                </a:solidFill>
                <a:cs typeface="Arial" pitchFamily="34" charset="0"/>
              </a:rPr>
              <a:t>Local interpretable model-agnostic explanations</a:t>
            </a:r>
          </a:p>
          <a:p>
            <a:endParaRPr lang="en-US" altLang="ko-KR"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 LIME also makes more human friendly explanations that explanations are selective and possibly contrastive</a:t>
            </a:r>
          </a:p>
          <a:p>
            <a:pPr marL="171450" indent="-171450">
              <a:buFont typeface="Arial" panose="020B0604020202020204" pitchFamily="34" charset="0"/>
              <a:buChar char="•"/>
            </a:pPr>
            <a:endParaRPr lang="en-US"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LIME does work better with models that output probabilities for classification problems</a:t>
            </a:r>
            <a:endParaRPr lang="ko-KR" altLang="en-US" sz="1200" dirty="0">
              <a:solidFill>
                <a:schemeClr val="tx1">
                  <a:lumMod val="90000"/>
                  <a:lumOff val="10000"/>
                </a:schemeClr>
              </a:solidFill>
              <a:cs typeface="Arial" pitchFamily="34" charset="0"/>
            </a:endParaRPr>
          </a:p>
        </p:txBody>
      </p:sp>
      <p:sp>
        <p:nvSpPr>
          <p:cNvPr id="18" name="TextBox 17">
            <a:extLst>
              <a:ext uri="{FF2B5EF4-FFF2-40B4-BE49-F238E27FC236}">
                <a16:creationId xmlns:a16="http://schemas.microsoft.com/office/drawing/2014/main" id="{51B913BB-ABC6-4A4F-858C-705DBCCE398C}"/>
              </a:ext>
            </a:extLst>
          </p:cNvPr>
          <p:cNvSpPr txBox="1"/>
          <p:nvPr/>
        </p:nvSpPr>
        <p:spPr>
          <a:xfrm>
            <a:off x="6992655" y="3429000"/>
            <a:ext cx="4726580" cy="2308324"/>
          </a:xfrm>
          <a:prstGeom prst="rect">
            <a:avLst/>
          </a:prstGeom>
          <a:noFill/>
        </p:spPr>
        <p:txBody>
          <a:bodyPr wrap="square" rtlCol="0">
            <a:spAutoFit/>
          </a:bodyPr>
          <a:lstStyle/>
          <a:p>
            <a:r>
              <a:rPr lang="en-GB" altLang="ko-KR" dirty="0">
                <a:cs typeface="Arial" pitchFamily="34" charset="0"/>
              </a:rPr>
              <a:t>Why?</a:t>
            </a:r>
          </a:p>
          <a:p>
            <a:endParaRPr lang="en-GB" altLang="ko-KR" dirty="0">
              <a:cs typeface="Arial" pitchFamily="34" charset="0"/>
            </a:endParaRPr>
          </a:p>
          <a:p>
            <a:r>
              <a:rPr lang="en-GB" altLang="ko-KR" dirty="0">
                <a:cs typeface="Arial" pitchFamily="34" charset="0"/>
              </a:rPr>
              <a:t>The better performing models are often called </a:t>
            </a:r>
            <a:r>
              <a:rPr lang="en-GB" altLang="ko-KR" dirty="0" err="1">
                <a:cs typeface="Arial" pitchFamily="34" charset="0"/>
              </a:rPr>
              <a:t>blackbox</a:t>
            </a:r>
            <a:r>
              <a:rPr lang="en-GB" altLang="ko-KR" dirty="0">
                <a:cs typeface="Arial" pitchFamily="34" charset="0"/>
              </a:rPr>
              <a:t> models such as random forests, </a:t>
            </a:r>
            <a:r>
              <a:rPr lang="en-GB" altLang="ko-KR" dirty="0" err="1">
                <a:cs typeface="Arial" pitchFamily="34" charset="0"/>
              </a:rPr>
              <a:t>XGboost</a:t>
            </a:r>
            <a:r>
              <a:rPr lang="en-GB" altLang="ko-KR" dirty="0">
                <a:cs typeface="Arial" pitchFamily="34" charset="0"/>
              </a:rPr>
              <a:t> trees or neutral networks and these models are generally more complex and don’t have a simple way for interpreting their predictions or outcome. </a:t>
            </a:r>
            <a:endParaRPr lang="en-US" altLang="ko-KR" dirty="0">
              <a:cs typeface="Arial" pitchFamily="34" charset="0"/>
            </a:endParaRPr>
          </a:p>
        </p:txBody>
      </p:sp>
      <p:sp>
        <p:nvSpPr>
          <p:cNvPr id="11" name="TextBox 10">
            <a:extLst>
              <a:ext uri="{FF2B5EF4-FFF2-40B4-BE49-F238E27FC236}">
                <a16:creationId xmlns:a16="http://schemas.microsoft.com/office/drawing/2014/main" id="{A6042EED-DD2C-4F71-8534-6A3F480D27E6}"/>
              </a:ext>
            </a:extLst>
          </p:cNvPr>
          <p:cNvSpPr txBox="1"/>
          <p:nvPr/>
        </p:nvSpPr>
        <p:spPr>
          <a:xfrm>
            <a:off x="592126" y="5358306"/>
            <a:ext cx="6104238" cy="830997"/>
          </a:xfrm>
          <a:prstGeom prst="rect">
            <a:avLst/>
          </a:prstGeom>
          <a:noFill/>
        </p:spPr>
        <p:txBody>
          <a:bodyPr wrap="square">
            <a:spAutoFit/>
          </a:bodyPr>
          <a:lstStyle/>
          <a:p>
            <a:r>
              <a:rPr lang="en-GB" sz="1600" dirty="0">
                <a:solidFill>
                  <a:schemeClr val="tx1">
                    <a:lumMod val="90000"/>
                    <a:lumOff val="10000"/>
                  </a:schemeClr>
                </a:solidFill>
                <a:cs typeface="Arial" pitchFamily="34" charset="0"/>
              </a:rPr>
              <a:t>Given the current set of feature values, the contribution of a feature value to the difference between the actual prediction and the mean prediction is the estimated Shapley value.</a:t>
            </a:r>
          </a:p>
        </p:txBody>
      </p:sp>
      <p:sp>
        <p:nvSpPr>
          <p:cNvPr id="13" name="TextBox 12">
            <a:extLst>
              <a:ext uri="{FF2B5EF4-FFF2-40B4-BE49-F238E27FC236}">
                <a16:creationId xmlns:a16="http://schemas.microsoft.com/office/drawing/2014/main" id="{4315A7E4-FA0A-4081-995E-B5B5F1B57C39}"/>
              </a:ext>
            </a:extLst>
          </p:cNvPr>
          <p:cNvSpPr txBox="1"/>
          <p:nvPr/>
        </p:nvSpPr>
        <p:spPr>
          <a:xfrm>
            <a:off x="592126" y="6133866"/>
            <a:ext cx="6104238" cy="369332"/>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It is also possible to misinterpret </a:t>
            </a:r>
            <a:r>
              <a:rPr lang="en-GB" sz="1200" dirty="0" err="1">
                <a:solidFill>
                  <a:schemeClr val="tx1">
                    <a:lumMod val="90000"/>
                    <a:lumOff val="10000"/>
                  </a:schemeClr>
                </a:solidFill>
                <a:cs typeface="Arial" pitchFamily="34" charset="0"/>
              </a:rPr>
              <a:t>shapley</a:t>
            </a:r>
            <a:r>
              <a:rPr lang="en-GB" sz="1200" dirty="0">
                <a:solidFill>
                  <a:schemeClr val="tx1">
                    <a:lumMod val="90000"/>
                    <a:lumOff val="10000"/>
                  </a:schemeClr>
                </a:solidFill>
                <a:cs typeface="Arial" pitchFamily="34" charset="0"/>
              </a:rPr>
              <a:t> value</a:t>
            </a:r>
            <a:r>
              <a:rPr lang="en-GB" sz="1800" b="0" i="0" u="none" strike="noStrike" dirty="0">
                <a:solidFill>
                  <a:srgbClr val="000000"/>
                </a:solidFill>
                <a:effectLst/>
                <a:latin typeface="Arial" panose="020B0604020202020204" pitchFamily="34" charset="0"/>
              </a:rPr>
              <a:t>.</a:t>
            </a:r>
            <a:endParaRPr lang="en-GB" dirty="0"/>
          </a:p>
        </p:txBody>
      </p:sp>
    </p:spTree>
    <p:extLst>
      <p:ext uri="{BB962C8B-B14F-4D97-AF65-F5344CB8AC3E}">
        <p14:creationId xmlns:p14="http://schemas.microsoft.com/office/powerpoint/2010/main" val="2919949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4368051" y="822056"/>
            <a:ext cx="2592819" cy="923330"/>
          </a:xfrm>
          <a:prstGeom prst="rect">
            <a:avLst/>
          </a:prstGeom>
          <a:noFill/>
        </p:spPr>
        <p:txBody>
          <a:bodyPr wrap="square" rtlCol="0" anchor="ctr">
            <a:spAutoFit/>
          </a:bodyPr>
          <a:lstStyle/>
          <a:p>
            <a:r>
              <a:rPr lang="en-US" altLang="zh-CN" sz="5400" dirty="0">
                <a:solidFill>
                  <a:schemeClr val="bg1"/>
                </a:solidFill>
                <a:cs typeface="Arial" pitchFamily="34" charset="0"/>
              </a:rPr>
              <a:t>Results</a:t>
            </a:r>
            <a:endParaRPr lang="ko-KR" altLang="en-US" sz="5400" dirty="0">
              <a:solidFill>
                <a:schemeClr val="bg1"/>
              </a:solidFill>
              <a:cs typeface="Arial" pitchFamily="34" charset="0"/>
            </a:endParaRPr>
          </a:p>
        </p:txBody>
      </p:sp>
      <p:pic>
        <p:nvPicPr>
          <p:cNvPr id="2" name="Picture 2">
            <a:extLst>
              <a:ext uri="{FF2B5EF4-FFF2-40B4-BE49-F238E27FC236}">
                <a16:creationId xmlns:a16="http://schemas.microsoft.com/office/drawing/2014/main" id="{72F6958C-F212-44B1-8F25-7BAB67F1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428875"/>
            <a:ext cx="5943600" cy="44291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29ED8A9-48DF-4CA9-9D9D-76622649D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700" y="4660447"/>
            <a:ext cx="3921787" cy="21975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0ACCA5C-0FA0-4309-AED7-7DB95C2137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593" y="2708502"/>
            <a:ext cx="3522307" cy="1951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806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spTree>
    <p:extLst>
      <p:ext uri="{BB962C8B-B14F-4D97-AF65-F5344CB8AC3E}">
        <p14:creationId xmlns:p14="http://schemas.microsoft.com/office/powerpoint/2010/main" val="2670125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Thank you</a:t>
            </a:r>
          </a:p>
        </p:txBody>
      </p:sp>
      <p:sp>
        <p:nvSpPr>
          <p:cNvPr id="2" name="TextBox 1">
            <a:extLst>
              <a:ext uri="{FF2B5EF4-FFF2-40B4-BE49-F238E27FC236}">
                <a16:creationId xmlns:a16="http://schemas.microsoft.com/office/drawing/2014/main" id="{42EEA84F-60EE-9E4A-836B-E00604AA1A0C}"/>
              </a:ext>
            </a:extLst>
          </p:cNvPr>
          <p:cNvSpPr txBox="1"/>
          <p:nvPr/>
        </p:nvSpPr>
        <p:spPr>
          <a:xfrm>
            <a:off x="1493778" y="3520440"/>
            <a:ext cx="521182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Any feedback?</a:t>
            </a:r>
          </a:p>
          <a:p>
            <a:pPr marL="285750" indent="-285750">
              <a:buFont typeface="Arial" panose="020B0604020202020204" pitchFamily="34" charset="0"/>
              <a:buChar char="•"/>
            </a:pPr>
            <a:r>
              <a:rPr lang="en-US" dirty="0"/>
              <a:t>Is handover required?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Audience didn’t understand what terms mean</a:t>
            </a:r>
          </a:p>
          <a:p>
            <a:pPr marL="285750" indent="-285750">
              <a:buFont typeface="Arial" panose="020B0604020202020204" pitchFamily="34" charset="0"/>
              <a:buChar char="•"/>
            </a:pPr>
            <a:r>
              <a:rPr lang="en-US" dirty="0"/>
              <a:t>Simple sentence at top: narrative on slide</a:t>
            </a:r>
          </a:p>
        </p:txBody>
      </p:sp>
    </p:spTree>
    <p:extLst>
      <p:ext uri="{BB962C8B-B14F-4D97-AF65-F5344CB8AC3E}">
        <p14:creationId xmlns:p14="http://schemas.microsoft.com/office/powerpoint/2010/main" val="3312031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7339" y="661241"/>
            <a:ext cx="3397322" cy="923330"/>
          </a:xfrm>
          <a:prstGeom prst="rect">
            <a:avLst/>
          </a:prstGeom>
          <a:noFill/>
        </p:spPr>
        <p:txBody>
          <a:bodyPr wrap="square" rtlCol="0" anchor="ctr">
            <a:spAutoFit/>
          </a:bodyPr>
          <a:lstStyle/>
          <a:p>
            <a:r>
              <a:rPr lang="en-US" altLang="ko-KR" sz="5400" dirty="0">
                <a:solidFill>
                  <a:schemeClr val="bg1"/>
                </a:solidFill>
                <a:cs typeface="Arial" pitchFamily="34" charset="0"/>
              </a:rPr>
              <a:t>The 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1C23A31A-643E-4C82-AA88-90695FF7ED9B}"/>
              </a:ext>
            </a:extLst>
          </p:cNvPr>
          <p:cNvGrpSpPr/>
          <p:nvPr/>
        </p:nvGrpSpPr>
        <p:grpSpPr>
          <a:xfrm>
            <a:off x="3042189" y="2858105"/>
            <a:ext cx="8552974" cy="1117504"/>
            <a:chOff x="2180556" y="4314274"/>
            <a:chExt cx="4559569" cy="1117504"/>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600781"/>
              <a:ext cx="4559569" cy="83099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to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Too many opportunities to be handled by Business Development Managers</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262903" y="4314274"/>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 Collaborations </a:t>
              </a:r>
              <a:r>
                <a:rPr lang="en-US" sz="1600" b="1" dirty="0">
                  <a:solidFill>
                    <a:schemeClr val="accent4"/>
                  </a:solidFill>
                  <a:cs typeface="Arial" pitchFamily="34" charset="0"/>
                </a:rPr>
                <a:t>C</a:t>
              </a:r>
              <a:r>
                <a:rPr lang="en-US" altLang="ko-KR" sz="1600" b="1" dirty="0">
                  <a:solidFill>
                    <a:schemeClr val="accent4"/>
                  </a:solidFill>
                  <a:cs typeface="Arial" pitchFamily="34" charset="0"/>
                </a:rPr>
                <a:t>onstituents</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399572" y="3151299"/>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3195618" y="4486911"/>
            <a:ext cx="7810807" cy="338554"/>
          </a:xfrm>
          <a:prstGeom prst="rect">
            <a:avLst/>
          </a:prstGeom>
          <a:noFill/>
        </p:spPr>
        <p:txBody>
          <a:bodyPr wrap="square" rtlCol="0">
            <a:spAutoFit/>
          </a:bodyPr>
          <a:lstStyle/>
          <a:p>
            <a:r>
              <a:rPr lang="en-AU" sz="1600" b="1" dirty="0">
                <a:solidFill>
                  <a:schemeClr val="accent4"/>
                </a:solidFill>
                <a:cs typeface="Arial" pitchFamily="34" charset="0"/>
              </a:rPr>
              <a:t>Scope of the Project</a:t>
            </a:r>
          </a:p>
        </p:txBody>
      </p:sp>
      <p:grpSp>
        <p:nvGrpSpPr>
          <p:cNvPr id="13" name="Group 12">
            <a:extLst>
              <a:ext uri="{FF2B5EF4-FFF2-40B4-BE49-F238E27FC236}">
                <a16:creationId xmlns:a16="http://schemas.microsoft.com/office/drawing/2014/main" id="{53674E80-EE11-5B44-B99D-C90714F25997}"/>
              </a:ext>
            </a:extLst>
          </p:cNvPr>
          <p:cNvGrpSpPr/>
          <p:nvPr/>
        </p:nvGrpSpPr>
        <p:grpSpPr>
          <a:xfrm>
            <a:off x="3565914" y="4832239"/>
            <a:ext cx="6539687" cy="1533402"/>
            <a:chOff x="506027" y="2557135"/>
            <a:chExt cx="10887014" cy="2552748"/>
          </a:xfrm>
        </p:grpSpPr>
        <p:grpSp>
          <p:nvGrpSpPr>
            <p:cNvPr id="17" name="Group 16">
              <a:extLst>
                <a:ext uri="{FF2B5EF4-FFF2-40B4-BE49-F238E27FC236}">
                  <a16:creationId xmlns:a16="http://schemas.microsoft.com/office/drawing/2014/main" id="{0CE0D812-8699-E14A-AE4F-B3F05AFB04FB}"/>
                </a:ext>
              </a:extLst>
            </p:cNvPr>
            <p:cNvGrpSpPr/>
            <p:nvPr/>
          </p:nvGrpSpPr>
          <p:grpSpPr>
            <a:xfrm>
              <a:off x="918592" y="3756879"/>
              <a:ext cx="10372400" cy="371649"/>
              <a:chOff x="395536" y="3097535"/>
              <a:chExt cx="8208912" cy="371649"/>
            </a:xfrm>
          </p:grpSpPr>
          <p:sp>
            <p:nvSpPr>
              <p:cNvPr id="43" name="Rectangle 3">
                <a:extLst>
                  <a:ext uri="{FF2B5EF4-FFF2-40B4-BE49-F238E27FC236}">
                    <a16:creationId xmlns:a16="http://schemas.microsoft.com/office/drawing/2014/main" id="{E03F3CD0-F282-7F48-B4BE-67486BC118A9}"/>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44" name="Rectangle 3">
                <a:extLst>
                  <a:ext uri="{FF2B5EF4-FFF2-40B4-BE49-F238E27FC236}">
                    <a16:creationId xmlns:a16="http://schemas.microsoft.com/office/drawing/2014/main" id="{FEA0830C-DA94-D145-BA7A-E757F76F639F}"/>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accent1"/>
                  </a:solidFill>
                </a:endParaRPr>
              </a:p>
            </p:txBody>
          </p:sp>
          <p:sp>
            <p:nvSpPr>
              <p:cNvPr id="45" name="Rectangle 3">
                <a:extLst>
                  <a:ext uri="{FF2B5EF4-FFF2-40B4-BE49-F238E27FC236}">
                    <a16:creationId xmlns:a16="http://schemas.microsoft.com/office/drawing/2014/main" id="{F004DBAD-028F-4245-81AC-149C6F28BCEF}"/>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46" name="Rectangle 3">
                <a:extLst>
                  <a:ext uri="{FF2B5EF4-FFF2-40B4-BE49-F238E27FC236}">
                    <a16:creationId xmlns:a16="http://schemas.microsoft.com/office/drawing/2014/main" id="{70B72E9D-E336-0041-ACE5-E3227AA134AE}"/>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47" name="Rectangle 3">
                <a:extLst>
                  <a:ext uri="{FF2B5EF4-FFF2-40B4-BE49-F238E27FC236}">
                    <a16:creationId xmlns:a16="http://schemas.microsoft.com/office/drawing/2014/main" id="{F7B22A0D-1C81-7F47-9CFD-69BC26CAE107}"/>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48" name="Rectangle 3">
                <a:extLst>
                  <a:ext uri="{FF2B5EF4-FFF2-40B4-BE49-F238E27FC236}">
                    <a16:creationId xmlns:a16="http://schemas.microsoft.com/office/drawing/2014/main" id="{F13CC06C-4629-1741-84DC-3D917BB6A546}"/>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grpSp>
        <p:sp>
          <p:nvSpPr>
            <p:cNvPr id="18" name="Oval 17">
              <a:extLst>
                <a:ext uri="{FF2B5EF4-FFF2-40B4-BE49-F238E27FC236}">
                  <a16:creationId xmlns:a16="http://schemas.microsoft.com/office/drawing/2014/main" id="{B43C15FD-5CC9-6548-B0AE-B47F1A6A9CA1}"/>
                </a:ext>
              </a:extLst>
            </p:cNvPr>
            <p:cNvSpPr>
              <a:spLocks noChangeAspect="1"/>
            </p:cNvSpPr>
            <p:nvPr/>
          </p:nvSpPr>
          <p:spPr>
            <a:xfrm>
              <a:off x="1424219" y="2847942"/>
              <a:ext cx="731520" cy="73152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19" name="TextBox 18">
              <a:extLst>
                <a:ext uri="{FF2B5EF4-FFF2-40B4-BE49-F238E27FC236}">
                  <a16:creationId xmlns:a16="http://schemas.microsoft.com/office/drawing/2014/main" id="{11D898A6-D80D-1B41-997B-B1CE4FF86468}"/>
                </a:ext>
              </a:extLst>
            </p:cNvPr>
            <p:cNvSpPr txBox="1"/>
            <p:nvPr/>
          </p:nvSpPr>
          <p:spPr>
            <a:xfrm>
              <a:off x="506027" y="4222762"/>
              <a:ext cx="2286492" cy="461137"/>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Data Integration</a:t>
              </a:r>
              <a:endParaRPr lang="ko-KR" altLang="en-US" sz="1200" b="1" dirty="0">
                <a:solidFill>
                  <a:schemeClr val="tx1">
                    <a:lumMod val="65000"/>
                    <a:lumOff val="35000"/>
                  </a:schemeClr>
                </a:solidFill>
                <a:cs typeface="Arial" pitchFamily="34" charset="0"/>
              </a:endParaRPr>
            </a:p>
          </p:txBody>
        </p:sp>
        <p:sp>
          <p:nvSpPr>
            <p:cNvPr id="20" name="TextBox 19">
              <a:extLst>
                <a:ext uri="{FF2B5EF4-FFF2-40B4-BE49-F238E27FC236}">
                  <a16:creationId xmlns:a16="http://schemas.microsoft.com/office/drawing/2014/main" id="{3055390B-08F4-A446-BF03-1FF8663E88C1}"/>
                </a:ext>
              </a:extLst>
            </p:cNvPr>
            <p:cNvSpPr txBox="1"/>
            <p:nvPr/>
          </p:nvSpPr>
          <p:spPr>
            <a:xfrm>
              <a:off x="2305294" y="2741802"/>
              <a:ext cx="2428570" cy="461137"/>
            </a:xfrm>
            <a:prstGeom prst="rect">
              <a:avLst/>
            </a:prstGeom>
            <a:noFill/>
          </p:spPr>
          <p:txBody>
            <a:bodyPr wrap="square" rtlCol="0">
              <a:spAutoFit/>
            </a:bodyPr>
            <a:lstStyle/>
            <a:p>
              <a:pPr algn="ctr"/>
              <a:r>
                <a:rPr lang="en-GB" altLang="ko-KR" sz="1200" b="1" dirty="0">
                  <a:solidFill>
                    <a:schemeClr val="tx1">
                      <a:lumMod val="75000"/>
                      <a:lumOff val="25000"/>
                    </a:schemeClr>
                  </a:solidFill>
                  <a:cs typeface="Arial" pitchFamily="34" charset="0"/>
                </a:rPr>
                <a:t>Pre-Processing</a:t>
              </a:r>
              <a:endParaRPr lang="ko-KR" altLang="en-US" sz="1200" b="1" dirty="0">
                <a:solidFill>
                  <a:schemeClr val="tx1">
                    <a:lumMod val="75000"/>
                    <a:lumOff val="25000"/>
                  </a:schemeClr>
                </a:solidFill>
                <a:cs typeface="Arial" pitchFamily="34" charset="0"/>
              </a:endParaRPr>
            </a:p>
          </p:txBody>
        </p:sp>
        <p:sp>
          <p:nvSpPr>
            <p:cNvPr id="21" name="Oval 20">
              <a:extLst>
                <a:ext uri="{FF2B5EF4-FFF2-40B4-BE49-F238E27FC236}">
                  <a16:creationId xmlns:a16="http://schemas.microsoft.com/office/drawing/2014/main" id="{5E008E0C-E157-CA48-B378-433018616471}"/>
                </a:ext>
              </a:extLst>
            </p:cNvPr>
            <p:cNvSpPr>
              <a:spLocks noChangeAspect="1"/>
            </p:cNvSpPr>
            <p:nvPr/>
          </p:nvSpPr>
          <p:spPr>
            <a:xfrm>
              <a:off x="3153819" y="4340483"/>
              <a:ext cx="731520" cy="73152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22" name="Oval 21">
              <a:extLst>
                <a:ext uri="{FF2B5EF4-FFF2-40B4-BE49-F238E27FC236}">
                  <a16:creationId xmlns:a16="http://schemas.microsoft.com/office/drawing/2014/main" id="{BE2A5F55-E77F-1242-822A-1AD22E0AAC09}"/>
                </a:ext>
              </a:extLst>
            </p:cNvPr>
            <p:cNvSpPr>
              <a:spLocks noChangeAspect="1"/>
            </p:cNvSpPr>
            <p:nvPr/>
          </p:nvSpPr>
          <p:spPr>
            <a:xfrm>
              <a:off x="4883419" y="2847942"/>
              <a:ext cx="731520" cy="73152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24" name="TextBox 23">
              <a:extLst>
                <a:ext uri="{FF2B5EF4-FFF2-40B4-BE49-F238E27FC236}">
                  <a16:creationId xmlns:a16="http://schemas.microsoft.com/office/drawing/2014/main" id="{57D99C97-6AFE-5948-BFC4-0750BCB5CBF1}"/>
                </a:ext>
              </a:extLst>
            </p:cNvPr>
            <p:cNvSpPr txBox="1"/>
            <p:nvPr/>
          </p:nvSpPr>
          <p:spPr>
            <a:xfrm>
              <a:off x="4512222" y="4241186"/>
              <a:ext cx="1449542"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Training</a:t>
              </a:r>
              <a:endParaRPr lang="ko-KR" altLang="en-US" sz="1200" b="1" dirty="0">
                <a:solidFill>
                  <a:schemeClr val="tx1">
                    <a:lumMod val="65000"/>
                    <a:lumOff val="35000"/>
                  </a:schemeClr>
                </a:solidFill>
                <a:cs typeface="Arial" pitchFamily="34" charset="0"/>
              </a:endParaRPr>
            </a:p>
          </p:txBody>
        </p:sp>
        <p:sp>
          <p:nvSpPr>
            <p:cNvPr id="26" name="Oval 25">
              <a:extLst>
                <a:ext uri="{FF2B5EF4-FFF2-40B4-BE49-F238E27FC236}">
                  <a16:creationId xmlns:a16="http://schemas.microsoft.com/office/drawing/2014/main" id="{3CF39611-6529-1644-8BF3-E43C5B35E646}"/>
                </a:ext>
              </a:extLst>
            </p:cNvPr>
            <p:cNvSpPr>
              <a:spLocks noChangeAspect="1"/>
            </p:cNvSpPr>
            <p:nvPr/>
          </p:nvSpPr>
          <p:spPr>
            <a:xfrm>
              <a:off x="8342619" y="2847942"/>
              <a:ext cx="731520" cy="731520"/>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27" name="TextBox 26">
              <a:extLst>
                <a:ext uri="{FF2B5EF4-FFF2-40B4-BE49-F238E27FC236}">
                  <a16:creationId xmlns:a16="http://schemas.microsoft.com/office/drawing/2014/main" id="{20FFFEA4-7546-514C-9A48-909EF91CD0A2}"/>
                </a:ext>
              </a:extLst>
            </p:cNvPr>
            <p:cNvSpPr txBox="1"/>
            <p:nvPr/>
          </p:nvSpPr>
          <p:spPr>
            <a:xfrm>
              <a:off x="9458549" y="2557135"/>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Monitoring</a:t>
              </a:r>
              <a:endParaRPr lang="ko-KR" altLang="en-US" sz="1200" dirty="0">
                <a:solidFill>
                  <a:schemeClr val="tx1">
                    <a:lumMod val="65000"/>
                    <a:lumOff val="35000"/>
                  </a:schemeClr>
                </a:solidFill>
                <a:cs typeface="Arial" pitchFamily="34" charset="0"/>
              </a:endParaRPr>
            </a:p>
          </p:txBody>
        </p:sp>
        <p:sp>
          <p:nvSpPr>
            <p:cNvPr id="29" name="TextBox 28">
              <a:extLst>
                <a:ext uri="{FF2B5EF4-FFF2-40B4-BE49-F238E27FC236}">
                  <a16:creationId xmlns:a16="http://schemas.microsoft.com/office/drawing/2014/main" id="{7110823A-923C-524F-8771-C49A89F1B973}"/>
                </a:ext>
              </a:extLst>
            </p:cNvPr>
            <p:cNvSpPr txBox="1"/>
            <p:nvPr/>
          </p:nvSpPr>
          <p:spPr>
            <a:xfrm>
              <a:off x="6066121" y="2729955"/>
              <a:ext cx="1728732"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Validation</a:t>
              </a:r>
              <a:endParaRPr lang="ko-KR" altLang="en-US" sz="1200" b="1" dirty="0">
                <a:solidFill>
                  <a:schemeClr val="tx1">
                    <a:lumMod val="65000"/>
                    <a:lumOff val="35000"/>
                  </a:schemeClr>
                </a:solidFill>
                <a:cs typeface="Arial" pitchFamily="34" charset="0"/>
              </a:endParaRPr>
            </a:p>
          </p:txBody>
        </p:sp>
        <p:sp>
          <p:nvSpPr>
            <p:cNvPr id="30" name="Oval 29">
              <a:extLst>
                <a:ext uri="{FF2B5EF4-FFF2-40B4-BE49-F238E27FC236}">
                  <a16:creationId xmlns:a16="http://schemas.microsoft.com/office/drawing/2014/main" id="{B388D3E3-3856-B845-A8F4-F8F512688EB2}"/>
                </a:ext>
              </a:extLst>
            </p:cNvPr>
            <p:cNvSpPr>
              <a:spLocks noChangeAspect="1"/>
            </p:cNvSpPr>
            <p:nvPr/>
          </p:nvSpPr>
          <p:spPr>
            <a:xfrm>
              <a:off x="6613019" y="4337700"/>
              <a:ext cx="731520" cy="73152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32" name="Oval 31">
              <a:extLst>
                <a:ext uri="{FF2B5EF4-FFF2-40B4-BE49-F238E27FC236}">
                  <a16:creationId xmlns:a16="http://schemas.microsoft.com/office/drawing/2014/main" id="{12904641-D09F-F54F-BD90-D63590E6BD35}"/>
                </a:ext>
              </a:extLst>
            </p:cNvPr>
            <p:cNvSpPr>
              <a:spLocks noChangeAspect="1"/>
            </p:cNvSpPr>
            <p:nvPr/>
          </p:nvSpPr>
          <p:spPr>
            <a:xfrm>
              <a:off x="10072220" y="4334917"/>
              <a:ext cx="731520" cy="731520"/>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2"/>
                </a:solidFill>
              </a:endParaRPr>
            </a:p>
          </p:txBody>
        </p:sp>
        <p:sp>
          <p:nvSpPr>
            <p:cNvPr id="33" name="Parallelogram 15">
              <a:extLst>
                <a:ext uri="{FF2B5EF4-FFF2-40B4-BE49-F238E27FC236}">
                  <a16:creationId xmlns:a16="http://schemas.microsoft.com/office/drawing/2014/main" id="{89158545-1EB4-1B46-BFF7-DEA39893D457}"/>
                </a:ext>
              </a:extLst>
            </p:cNvPr>
            <p:cNvSpPr/>
            <p:nvPr/>
          </p:nvSpPr>
          <p:spPr>
            <a:xfrm flipH="1">
              <a:off x="3341434" y="4525620"/>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34" name="Rectangle 16">
              <a:extLst>
                <a:ext uri="{FF2B5EF4-FFF2-40B4-BE49-F238E27FC236}">
                  <a16:creationId xmlns:a16="http://schemas.microsoft.com/office/drawing/2014/main" id="{5200E03B-1398-4A42-A056-2A89CED97D8E}"/>
                </a:ext>
              </a:extLst>
            </p:cNvPr>
            <p:cNvSpPr/>
            <p:nvPr/>
          </p:nvSpPr>
          <p:spPr>
            <a:xfrm rot="2700000">
              <a:off x="1640626" y="2985444"/>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35" name="Freeform 18">
              <a:extLst>
                <a:ext uri="{FF2B5EF4-FFF2-40B4-BE49-F238E27FC236}">
                  <a16:creationId xmlns:a16="http://schemas.microsoft.com/office/drawing/2014/main" id="{67301520-A28B-BB49-8418-6E077B4F057A}"/>
                </a:ext>
              </a:extLst>
            </p:cNvPr>
            <p:cNvSpPr/>
            <p:nvPr/>
          </p:nvSpPr>
          <p:spPr>
            <a:xfrm>
              <a:off x="6753477" y="4507874"/>
              <a:ext cx="426233"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36" name="Rectangle 36">
              <a:extLst>
                <a:ext uri="{FF2B5EF4-FFF2-40B4-BE49-F238E27FC236}">
                  <a16:creationId xmlns:a16="http://schemas.microsoft.com/office/drawing/2014/main" id="{047CDB5A-9D7F-9842-AA01-F0F0FD6B4AF7}"/>
                </a:ext>
              </a:extLst>
            </p:cNvPr>
            <p:cNvSpPr/>
            <p:nvPr/>
          </p:nvSpPr>
          <p:spPr>
            <a:xfrm>
              <a:off x="5035408" y="3029669"/>
              <a:ext cx="415824" cy="347596"/>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38" name="Rounded Rectangle 27">
              <a:extLst>
                <a:ext uri="{FF2B5EF4-FFF2-40B4-BE49-F238E27FC236}">
                  <a16:creationId xmlns:a16="http://schemas.microsoft.com/office/drawing/2014/main" id="{1AE26075-D5C2-2044-AAC6-EAE182945EE8}"/>
                </a:ext>
              </a:extLst>
            </p:cNvPr>
            <p:cNvSpPr/>
            <p:nvPr/>
          </p:nvSpPr>
          <p:spPr>
            <a:xfrm>
              <a:off x="8546988" y="3061840"/>
              <a:ext cx="345419"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41" name="Oval 21">
              <a:extLst>
                <a:ext uri="{FF2B5EF4-FFF2-40B4-BE49-F238E27FC236}">
                  <a16:creationId xmlns:a16="http://schemas.microsoft.com/office/drawing/2014/main" id="{F62B780B-7A88-C944-8FBB-390330219C24}"/>
                </a:ext>
              </a:extLst>
            </p:cNvPr>
            <p:cNvSpPr>
              <a:spLocks noChangeAspect="1"/>
            </p:cNvSpPr>
            <p:nvPr/>
          </p:nvSpPr>
          <p:spPr>
            <a:xfrm>
              <a:off x="10242061" y="4487072"/>
              <a:ext cx="395373"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42" name="TextBox 41">
              <a:extLst>
                <a:ext uri="{FF2B5EF4-FFF2-40B4-BE49-F238E27FC236}">
                  <a16:creationId xmlns:a16="http://schemas.microsoft.com/office/drawing/2014/main" id="{2A043E19-D940-3947-8F49-FF1DF095BE89}"/>
                </a:ext>
              </a:extLst>
            </p:cNvPr>
            <p:cNvSpPr txBox="1"/>
            <p:nvPr/>
          </p:nvSpPr>
          <p:spPr>
            <a:xfrm>
              <a:off x="7777470" y="4341321"/>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Deployment</a:t>
              </a:r>
              <a:endParaRPr lang="ko-KR" altLang="en-US" sz="1200" dirty="0">
                <a:solidFill>
                  <a:schemeClr val="tx1">
                    <a:lumMod val="65000"/>
                    <a:lumOff val="35000"/>
                  </a:schemeClr>
                </a:solidFill>
                <a:cs typeface="Arial" pitchFamily="34" charset="0"/>
              </a:endParaRPr>
            </a:p>
          </p:txBody>
        </p:sp>
      </p:grpSp>
      <p:sp>
        <p:nvSpPr>
          <p:cNvPr id="3" name="TextBox 2">
            <a:extLst>
              <a:ext uri="{FF2B5EF4-FFF2-40B4-BE49-F238E27FC236}">
                <a16:creationId xmlns:a16="http://schemas.microsoft.com/office/drawing/2014/main" id="{B608760B-86A7-9846-A38F-7E429031604C}"/>
              </a:ext>
            </a:extLst>
          </p:cNvPr>
          <p:cNvSpPr txBox="1"/>
          <p:nvPr/>
        </p:nvSpPr>
        <p:spPr>
          <a:xfrm>
            <a:off x="5732539" y="6493463"/>
            <a:ext cx="2234907" cy="307777"/>
          </a:xfrm>
          <a:prstGeom prst="rect">
            <a:avLst/>
          </a:prstGeom>
          <a:noFill/>
        </p:spPr>
        <p:txBody>
          <a:bodyPr wrap="none" rtlCol="0">
            <a:spAutoFit/>
          </a:bodyPr>
          <a:lstStyle/>
          <a:p>
            <a:r>
              <a:rPr lang="en-US" sz="1400" i="1" dirty="0"/>
              <a:t>Machine learning Pipeline</a:t>
            </a:r>
          </a:p>
        </p:txBody>
      </p:sp>
      <p:grpSp>
        <p:nvGrpSpPr>
          <p:cNvPr id="50" name="Group 49">
            <a:extLst>
              <a:ext uri="{FF2B5EF4-FFF2-40B4-BE49-F238E27FC236}">
                <a16:creationId xmlns:a16="http://schemas.microsoft.com/office/drawing/2014/main" id="{F392F6CB-9623-6D46-A497-4D04F4B42BC5}"/>
              </a:ext>
            </a:extLst>
          </p:cNvPr>
          <p:cNvGrpSpPr/>
          <p:nvPr/>
        </p:nvGrpSpPr>
        <p:grpSpPr>
          <a:xfrm>
            <a:off x="964406" y="-1216238"/>
            <a:ext cx="10461900" cy="786579"/>
            <a:chOff x="646594" y="7571736"/>
            <a:chExt cx="10461900" cy="786579"/>
          </a:xfrm>
        </p:grpSpPr>
        <p:grpSp>
          <p:nvGrpSpPr>
            <p:cNvPr id="51" name="Group 50">
              <a:extLst>
                <a:ext uri="{FF2B5EF4-FFF2-40B4-BE49-F238E27FC236}">
                  <a16:creationId xmlns:a16="http://schemas.microsoft.com/office/drawing/2014/main" id="{BB703E28-F1EA-5C4A-86DC-B2659ECEF2CE}"/>
                </a:ext>
              </a:extLst>
            </p:cNvPr>
            <p:cNvGrpSpPr/>
            <p:nvPr/>
          </p:nvGrpSpPr>
          <p:grpSpPr>
            <a:xfrm>
              <a:off x="646594" y="7571736"/>
              <a:ext cx="10461900" cy="786579"/>
              <a:chOff x="819473" y="3872320"/>
              <a:chExt cx="10461900" cy="786579"/>
            </a:xfrm>
          </p:grpSpPr>
          <p:grpSp>
            <p:nvGrpSpPr>
              <p:cNvPr id="53" name="Group 52">
                <a:extLst>
                  <a:ext uri="{FF2B5EF4-FFF2-40B4-BE49-F238E27FC236}">
                    <a16:creationId xmlns:a16="http://schemas.microsoft.com/office/drawing/2014/main" id="{F14827FD-0B30-7142-9E5D-CE6BF26B3CBC}"/>
                  </a:ext>
                </a:extLst>
              </p:cNvPr>
              <p:cNvGrpSpPr/>
              <p:nvPr/>
            </p:nvGrpSpPr>
            <p:grpSpPr>
              <a:xfrm>
                <a:off x="918592" y="3872320"/>
                <a:ext cx="10362781" cy="256208"/>
                <a:chOff x="395536" y="3212976"/>
                <a:chExt cx="8201299" cy="256208"/>
              </a:xfrm>
            </p:grpSpPr>
            <p:sp>
              <p:nvSpPr>
                <p:cNvPr id="58" name="Rectangle 3">
                  <a:extLst>
                    <a:ext uri="{FF2B5EF4-FFF2-40B4-BE49-F238E27FC236}">
                      <a16:creationId xmlns:a16="http://schemas.microsoft.com/office/drawing/2014/main" id="{56886EE5-3A84-7D43-B835-C0182E5DF5EE}"/>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9" name="Rectangle 3">
                  <a:extLst>
                    <a:ext uri="{FF2B5EF4-FFF2-40B4-BE49-F238E27FC236}">
                      <a16:creationId xmlns:a16="http://schemas.microsoft.com/office/drawing/2014/main" id="{4848BE95-1800-0A4F-9E0A-F09080B59BF0}"/>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0" name="Rectangle 3">
                  <a:extLst>
                    <a:ext uri="{FF2B5EF4-FFF2-40B4-BE49-F238E27FC236}">
                      <a16:creationId xmlns:a16="http://schemas.microsoft.com/office/drawing/2014/main" id="{5AFCA755-5BE1-534D-AA40-F9B06B44D380}"/>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1" name="Rectangle 3">
                  <a:extLst>
                    <a:ext uri="{FF2B5EF4-FFF2-40B4-BE49-F238E27FC236}">
                      <a16:creationId xmlns:a16="http://schemas.microsoft.com/office/drawing/2014/main" id="{8D9A11C8-74F4-EE40-A848-9910C032F8F7}"/>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2" name="Rectangle 3">
                  <a:extLst>
                    <a:ext uri="{FF2B5EF4-FFF2-40B4-BE49-F238E27FC236}">
                      <a16:creationId xmlns:a16="http://schemas.microsoft.com/office/drawing/2014/main" id="{CEE6972C-6913-864F-9489-5324F174F176}"/>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3" name="Rectangle 3">
                  <a:extLst>
                    <a:ext uri="{FF2B5EF4-FFF2-40B4-BE49-F238E27FC236}">
                      <a16:creationId xmlns:a16="http://schemas.microsoft.com/office/drawing/2014/main" id="{6D03EA42-F3C6-AE47-B515-2B6F9E505DF9}"/>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54" name="TextBox 53">
                <a:extLst>
                  <a:ext uri="{FF2B5EF4-FFF2-40B4-BE49-F238E27FC236}">
                    <a16:creationId xmlns:a16="http://schemas.microsoft.com/office/drawing/2014/main" id="{04B1DE8B-41D7-C740-9D19-6E641FFC6372}"/>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55" name="TextBox 54">
                <a:extLst>
                  <a:ext uri="{FF2B5EF4-FFF2-40B4-BE49-F238E27FC236}">
                    <a16:creationId xmlns:a16="http://schemas.microsoft.com/office/drawing/2014/main" id="{E261BA3A-C589-1F44-A883-290C8B02EA6F}"/>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56" name="TextBox 55">
                <a:extLst>
                  <a:ext uri="{FF2B5EF4-FFF2-40B4-BE49-F238E27FC236}">
                    <a16:creationId xmlns:a16="http://schemas.microsoft.com/office/drawing/2014/main" id="{9D4BDB43-58C4-1E49-83ED-9B355F88D46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57" name="TextBox 56">
                <a:extLst>
                  <a:ext uri="{FF2B5EF4-FFF2-40B4-BE49-F238E27FC236}">
                    <a16:creationId xmlns:a16="http://schemas.microsoft.com/office/drawing/2014/main" id="{888ACB0C-5AF3-864F-9153-D963F38B9A73}"/>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52" name="TextBox 51">
              <a:extLst>
                <a:ext uri="{FF2B5EF4-FFF2-40B4-BE49-F238E27FC236}">
                  <a16:creationId xmlns:a16="http://schemas.microsoft.com/office/drawing/2014/main" id="{201155C0-31DF-8643-97DB-E447C49E4BDD}"/>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Tree>
    <p:extLst>
      <p:ext uri="{BB962C8B-B14F-4D97-AF65-F5344CB8AC3E}">
        <p14:creationId xmlns:p14="http://schemas.microsoft.com/office/powerpoint/2010/main" val="194473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Key Research Questions</a:t>
            </a:r>
          </a:p>
        </p:txBody>
      </p:sp>
      <p:sp>
        <p:nvSpPr>
          <p:cNvPr id="28" name="TextBox 27">
            <a:extLst>
              <a:ext uri="{FF2B5EF4-FFF2-40B4-BE49-F238E27FC236}">
                <a16:creationId xmlns:a16="http://schemas.microsoft.com/office/drawing/2014/main" id="{9EBF18B4-CC57-5147-B596-CCF04E4CF3A6}"/>
              </a:ext>
            </a:extLst>
          </p:cNvPr>
          <p:cNvSpPr txBox="1"/>
          <p:nvPr/>
        </p:nvSpPr>
        <p:spPr>
          <a:xfrm>
            <a:off x="1241721" y="1512983"/>
            <a:ext cx="10292563" cy="1200329"/>
          </a:xfrm>
          <a:prstGeom prst="rect">
            <a:avLst/>
          </a:prstGeom>
          <a:noFill/>
        </p:spPr>
        <p:txBody>
          <a:bodyPr wrap="square" rtlCol="0">
            <a:spAutoFit/>
          </a:bodyPr>
          <a:lstStyle/>
          <a:p>
            <a:pPr marL="457200" indent="-457200">
              <a:buFont typeface="+mj-lt"/>
              <a:buAutoNum type="arabicPeriod"/>
            </a:pPr>
            <a:r>
              <a:rPr lang="en-AU" sz="2400" b="1" dirty="0">
                <a:solidFill>
                  <a:schemeClr val="tx1">
                    <a:lumMod val="75000"/>
                    <a:lumOff val="25000"/>
                  </a:schemeClr>
                </a:solidFill>
                <a:cs typeface="Arial" pitchFamily="34" charset="0"/>
              </a:rPr>
              <a:t>Develop a scoring model to predict opportunity success</a:t>
            </a:r>
          </a:p>
          <a:p>
            <a:pPr marL="457200" indent="-457200">
              <a:buFont typeface="+mj-lt"/>
              <a:buAutoNum type="arabicPeriod"/>
            </a:pPr>
            <a:r>
              <a:rPr lang="en-AU" sz="2400" b="1" dirty="0">
                <a:solidFill>
                  <a:schemeClr val="tx1">
                    <a:lumMod val="75000"/>
                    <a:lumOff val="25000"/>
                  </a:schemeClr>
                </a:solidFill>
                <a:cs typeface="Arial" pitchFamily="34" charset="0"/>
              </a:rPr>
              <a:t>Gain insights and determine the key drivers of successful opportunities</a:t>
            </a:r>
          </a:p>
        </p:txBody>
      </p:sp>
      <p:pic>
        <p:nvPicPr>
          <p:cNvPr id="31" name="Picture 30" descr="A picture containing drawing&#10;&#10;Description automatically generated">
            <a:extLst>
              <a:ext uri="{FF2B5EF4-FFF2-40B4-BE49-F238E27FC236}">
                <a16:creationId xmlns:a16="http://schemas.microsoft.com/office/drawing/2014/main" id="{D00DD637-13D3-0C41-81E4-8ED75BBD8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25" y="4654202"/>
            <a:ext cx="1265582" cy="1265582"/>
          </a:xfrm>
          <a:prstGeom prst="rect">
            <a:avLst/>
          </a:prstGeom>
        </p:spPr>
      </p:pic>
      <p:sp>
        <p:nvSpPr>
          <p:cNvPr id="32" name="TextBox 31">
            <a:extLst>
              <a:ext uri="{FF2B5EF4-FFF2-40B4-BE49-F238E27FC236}">
                <a16:creationId xmlns:a16="http://schemas.microsoft.com/office/drawing/2014/main" id="{E8419AE4-FE7C-8E4B-9F77-EAAEE7638E11}"/>
              </a:ext>
            </a:extLst>
          </p:cNvPr>
          <p:cNvSpPr txBox="1"/>
          <p:nvPr/>
        </p:nvSpPr>
        <p:spPr>
          <a:xfrm>
            <a:off x="5318621" y="3014260"/>
            <a:ext cx="5307863" cy="2031325"/>
          </a:xfrm>
          <a:prstGeom prst="rect">
            <a:avLst/>
          </a:prstGeom>
          <a:noFill/>
        </p:spPr>
        <p:txBody>
          <a:bodyPr wrap="none" rtlCol="0">
            <a:spAutoFit/>
          </a:bodyPr>
          <a:lstStyle/>
          <a:p>
            <a:r>
              <a:rPr lang="en-US" b="1" dirty="0"/>
              <a:t>Key challenges:</a:t>
            </a:r>
          </a:p>
          <a:p>
            <a:endParaRPr lang="en-US" dirty="0"/>
          </a:p>
          <a:p>
            <a:pPr marL="285750" indent="-285750">
              <a:buFont typeface="Arial" panose="020B0604020202020204" pitchFamily="34" charset="0"/>
              <a:buChar char="•"/>
            </a:pPr>
            <a:r>
              <a:rPr lang="en-US" dirty="0"/>
              <a:t>Dealing with many missing data (data cleaning)</a:t>
            </a:r>
          </a:p>
          <a:p>
            <a:pPr marL="285750" indent="-285750">
              <a:buFont typeface="Arial" panose="020B0604020202020204" pitchFamily="34" charset="0"/>
              <a:buChar char="•"/>
            </a:pPr>
            <a:r>
              <a:rPr lang="en-US" dirty="0"/>
              <a:t>Feature selection &amp; transformation</a:t>
            </a:r>
          </a:p>
          <a:p>
            <a:pPr marL="285750" indent="-285750">
              <a:buFont typeface="Arial" panose="020B0604020202020204" pitchFamily="34" charset="0"/>
              <a:buChar char="•"/>
            </a:pPr>
            <a:r>
              <a:rPr lang="en-US" dirty="0"/>
              <a:t>Imbalanced datasets</a:t>
            </a:r>
          </a:p>
          <a:p>
            <a:pPr marL="285750" indent="-285750">
              <a:buFont typeface="Arial" panose="020B0604020202020204" pitchFamily="34" charset="0"/>
              <a:buChar char="•"/>
            </a:pPr>
            <a:r>
              <a:rPr lang="en-US" dirty="0"/>
              <a:t>Other small data problems</a:t>
            </a:r>
          </a:p>
          <a:p>
            <a:pPr marL="285750" indent="-285750">
              <a:buFont typeface="Arial" panose="020B0604020202020204" pitchFamily="34" charset="0"/>
              <a:buChar char="•"/>
            </a:pPr>
            <a:r>
              <a:rPr lang="en-US" dirty="0"/>
              <a:t>Model interpretation and insight analysis</a:t>
            </a:r>
          </a:p>
        </p:txBody>
      </p:sp>
      <p:sp>
        <p:nvSpPr>
          <p:cNvPr id="33" name="TextBox 32">
            <a:extLst>
              <a:ext uri="{FF2B5EF4-FFF2-40B4-BE49-F238E27FC236}">
                <a16:creationId xmlns:a16="http://schemas.microsoft.com/office/drawing/2014/main" id="{FD14C4DF-F20D-BE48-807E-A1BD8CCD7028}"/>
              </a:ext>
            </a:extLst>
          </p:cNvPr>
          <p:cNvSpPr txBox="1"/>
          <p:nvPr/>
        </p:nvSpPr>
        <p:spPr>
          <a:xfrm>
            <a:off x="1241721" y="3011561"/>
            <a:ext cx="3555665" cy="1477328"/>
          </a:xfrm>
          <a:prstGeom prst="rect">
            <a:avLst/>
          </a:prstGeom>
          <a:noFill/>
        </p:spPr>
        <p:txBody>
          <a:bodyPr wrap="square" rtlCol="0">
            <a:spAutoFit/>
          </a:bodyPr>
          <a:lstStyle/>
          <a:p>
            <a:r>
              <a:rPr lang="en-US" b="1" dirty="0"/>
              <a:t>Things we cannot control:</a:t>
            </a:r>
          </a:p>
          <a:p>
            <a:endParaRPr lang="en-US" dirty="0"/>
          </a:p>
          <a:p>
            <a:pPr marL="285750" indent="-285750">
              <a:buFont typeface="Arial" panose="020B0604020202020204" pitchFamily="34" charset="0"/>
              <a:buChar char="•"/>
            </a:pPr>
            <a:r>
              <a:rPr lang="en-US" dirty="0"/>
              <a:t>Integrity of the data</a:t>
            </a:r>
          </a:p>
          <a:p>
            <a:pPr marL="285750" indent="-285750">
              <a:buFont typeface="Arial" panose="020B0604020202020204" pitchFamily="34" charset="0"/>
              <a:buChar char="•"/>
            </a:pPr>
            <a:r>
              <a:rPr lang="en-US" dirty="0"/>
              <a:t>Lots of missing data entries</a:t>
            </a:r>
          </a:p>
          <a:p>
            <a:endParaRPr lang="en-US" dirty="0"/>
          </a:p>
        </p:txBody>
      </p:sp>
      <p:pic>
        <p:nvPicPr>
          <p:cNvPr id="35" name="Picture 34" descr="A close up of a logo&#10;&#10;Description automatically generated">
            <a:extLst>
              <a:ext uri="{FF2B5EF4-FFF2-40B4-BE49-F238E27FC236}">
                <a16:creationId xmlns:a16="http://schemas.microsoft.com/office/drawing/2014/main" id="{920CC32E-A235-2F45-A447-202B782EF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6333" y="-1871175"/>
            <a:ext cx="1272161" cy="1272161"/>
          </a:xfrm>
          <a:prstGeom prst="rect">
            <a:avLst/>
          </a:prstGeom>
        </p:spPr>
      </p:pic>
      <p:grpSp>
        <p:nvGrpSpPr>
          <p:cNvPr id="36" name="Group 35">
            <a:extLst>
              <a:ext uri="{FF2B5EF4-FFF2-40B4-BE49-F238E27FC236}">
                <a16:creationId xmlns:a16="http://schemas.microsoft.com/office/drawing/2014/main" id="{06C6AA9D-73A3-C64D-B9FD-9EC8B9F31CE9}"/>
              </a:ext>
            </a:extLst>
          </p:cNvPr>
          <p:cNvGrpSpPr/>
          <p:nvPr/>
        </p:nvGrpSpPr>
        <p:grpSpPr>
          <a:xfrm>
            <a:off x="2967653" y="5519862"/>
            <a:ext cx="6540186" cy="1148716"/>
            <a:chOff x="506027" y="2984021"/>
            <a:chExt cx="10887845" cy="1912338"/>
          </a:xfrm>
        </p:grpSpPr>
        <p:grpSp>
          <p:nvGrpSpPr>
            <p:cNvPr id="37" name="Group 36">
              <a:extLst>
                <a:ext uri="{FF2B5EF4-FFF2-40B4-BE49-F238E27FC236}">
                  <a16:creationId xmlns:a16="http://schemas.microsoft.com/office/drawing/2014/main" id="{0CB2D4B5-C4EF-7741-8C5F-CBF522764D1E}"/>
                </a:ext>
              </a:extLst>
            </p:cNvPr>
            <p:cNvGrpSpPr/>
            <p:nvPr/>
          </p:nvGrpSpPr>
          <p:grpSpPr>
            <a:xfrm>
              <a:off x="918592" y="3756879"/>
              <a:ext cx="10372400" cy="371649"/>
              <a:chOff x="395536" y="3097535"/>
              <a:chExt cx="8208912" cy="371649"/>
            </a:xfrm>
          </p:grpSpPr>
          <p:sp>
            <p:nvSpPr>
              <p:cNvPr id="64" name="Rectangle 3">
                <a:extLst>
                  <a:ext uri="{FF2B5EF4-FFF2-40B4-BE49-F238E27FC236}">
                    <a16:creationId xmlns:a16="http://schemas.microsoft.com/office/drawing/2014/main" id="{E1A70B3E-D447-3D4E-9848-7FCFB32335D2}"/>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5" name="Rectangle 3">
                <a:extLst>
                  <a:ext uri="{FF2B5EF4-FFF2-40B4-BE49-F238E27FC236}">
                    <a16:creationId xmlns:a16="http://schemas.microsoft.com/office/drawing/2014/main" id="{12AC2564-0A0A-6443-8D5D-CCC69F336845}"/>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accent1"/>
                  </a:solidFill>
                </a:endParaRPr>
              </a:p>
            </p:txBody>
          </p:sp>
          <p:sp>
            <p:nvSpPr>
              <p:cNvPr id="66" name="Rectangle 3">
                <a:extLst>
                  <a:ext uri="{FF2B5EF4-FFF2-40B4-BE49-F238E27FC236}">
                    <a16:creationId xmlns:a16="http://schemas.microsoft.com/office/drawing/2014/main" id="{91509188-57DD-B146-862A-4A5E5C83B67C}"/>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7" name="Rectangle 3">
                <a:extLst>
                  <a:ext uri="{FF2B5EF4-FFF2-40B4-BE49-F238E27FC236}">
                    <a16:creationId xmlns:a16="http://schemas.microsoft.com/office/drawing/2014/main" id="{0D56D780-769E-3648-9B2D-F38FFAC4911F}"/>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8" name="Rectangle 3">
                <a:extLst>
                  <a:ext uri="{FF2B5EF4-FFF2-40B4-BE49-F238E27FC236}">
                    <a16:creationId xmlns:a16="http://schemas.microsoft.com/office/drawing/2014/main" id="{023E1070-0555-DE4B-9FED-E451342E31B5}"/>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9" name="Rectangle 3">
                <a:extLst>
                  <a:ext uri="{FF2B5EF4-FFF2-40B4-BE49-F238E27FC236}">
                    <a16:creationId xmlns:a16="http://schemas.microsoft.com/office/drawing/2014/main" id="{2FB30119-46BE-F847-ABAD-522D41803FB9}"/>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grpSp>
        <p:sp>
          <p:nvSpPr>
            <p:cNvPr id="38" name="Oval 37">
              <a:extLst>
                <a:ext uri="{FF2B5EF4-FFF2-40B4-BE49-F238E27FC236}">
                  <a16:creationId xmlns:a16="http://schemas.microsoft.com/office/drawing/2014/main" id="{E96B64BF-D568-8F4D-B751-A3E86A6901B0}"/>
                </a:ext>
              </a:extLst>
            </p:cNvPr>
            <p:cNvSpPr>
              <a:spLocks noChangeAspect="1"/>
            </p:cNvSpPr>
            <p:nvPr/>
          </p:nvSpPr>
          <p:spPr>
            <a:xfrm>
              <a:off x="1424219" y="3023586"/>
              <a:ext cx="731519" cy="731519"/>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46" name="TextBox 45">
              <a:extLst>
                <a:ext uri="{FF2B5EF4-FFF2-40B4-BE49-F238E27FC236}">
                  <a16:creationId xmlns:a16="http://schemas.microsoft.com/office/drawing/2014/main" id="{47CECDC7-0375-6B49-B19B-7053B01EC4EF}"/>
                </a:ext>
              </a:extLst>
            </p:cNvPr>
            <p:cNvSpPr txBox="1"/>
            <p:nvPr/>
          </p:nvSpPr>
          <p:spPr>
            <a:xfrm>
              <a:off x="506027" y="4164214"/>
              <a:ext cx="2286492" cy="461137"/>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Data Integration</a:t>
              </a:r>
              <a:endParaRPr lang="ko-KR" altLang="en-US" sz="1200" b="1" dirty="0">
                <a:solidFill>
                  <a:schemeClr val="tx1">
                    <a:lumMod val="65000"/>
                    <a:lumOff val="35000"/>
                  </a:schemeClr>
                </a:solidFill>
                <a:cs typeface="Arial" pitchFamily="34" charset="0"/>
              </a:endParaRPr>
            </a:p>
          </p:txBody>
        </p:sp>
        <p:sp>
          <p:nvSpPr>
            <p:cNvPr id="48" name="TextBox 47">
              <a:extLst>
                <a:ext uri="{FF2B5EF4-FFF2-40B4-BE49-F238E27FC236}">
                  <a16:creationId xmlns:a16="http://schemas.microsoft.com/office/drawing/2014/main" id="{388F84B1-9BD6-1549-AAFE-C268BDA0968E}"/>
                </a:ext>
              </a:extLst>
            </p:cNvPr>
            <p:cNvSpPr txBox="1"/>
            <p:nvPr/>
          </p:nvSpPr>
          <p:spPr>
            <a:xfrm>
              <a:off x="2291143" y="3129563"/>
              <a:ext cx="2428570" cy="461137"/>
            </a:xfrm>
            <a:prstGeom prst="rect">
              <a:avLst/>
            </a:prstGeom>
            <a:noFill/>
          </p:spPr>
          <p:txBody>
            <a:bodyPr wrap="square" rtlCol="0">
              <a:spAutoFit/>
            </a:bodyPr>
            <a:lstStyle/>
            <a:p>
              <a:pPr algn="ctr"/>
              <a:r>
                <a:rPr lang="en-GB" altLang="ko-KR" sz="1200" b="1" dirty="0">
                  <a:solidFill>
                    <a:schemeClr val="tx1">
                      <a:lumMod val="75000"/>
                      <a:lumOff val="25000"/>
                    </a:schemeClr>
                  </a:solidFill>
                  <a:cs typeface="Arial" pitchFamily="34" charset="0"/>
                </a:rPr>
                <a:t>Pre-Processing</a:t>
              </a:r>
              <a:endParaRPr lang="ko-KR" altLang="en-US" sz="1200" b="1" dirty="0">
                <a:solidFill>
                  <a:schemeClr val="tx1">
                    <a:lumMod val="75000"/>
                    <a:lumOff val="25000"/>
                  </a:schemeClr>
                </a:solidFill>
                <a:cs typeface="Arial" pitchFamily="34" charset="0"/>
              </a:endParaRPr>
            </a:p>
          </p:txBody>
        </p:sp>
        <p:sp>
          <p:nvSpPr>
            <p:cNvPr id="49" name="Oval 48">
              <a:extLst>
                <a:ext uri="{FF2B5EF4-FFF2-40B4-BE49-F238E27FC236}">
                  <a16:creationId xmlns:a16="http://schemas.microsoft.com/office/drawing/2014/main" id="{C2733578-1AAD-214F-9696-89DDCD424174}"/>
                </a:ext>
              </a:extLst>
            </p:cNvPr>
            <p:cNvSpPr>
              <a:spLocks noChangeAspect="1"/>
            </p:cNvSpPr>
            <p:nvPr/>
          </p:nvSpPr>
          <p:spPr>
            <a:xfrm>
              <a:off x="3153819" y="4164840"/>
              <a:ext cx="731519" cy="731519"/>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0" name="Oval 49">
              <a:extLst>
                <a:ext uri="{FF2B5EF4-FFF2-40B4-BE49-F238E27FC236}">
                  <a16:creationId xmlns:a16="http://schemas.microsoft.com/office/drawing/2014/main" id="{E42EAB7D-38E2-1F4D-8970-AB61FC76556B}"/>
                </a:ext>
              </a:extLst>
            </p:cNvPr>
            <p:cNvSpPr>
              <a:spLocks noChangeAspect="1"/>
            </p:cNvSpPr>
            <p:nvPr/>
          </p:nvSpPr>
          <p:spPr>
            <a:xfrm>
              <a:off x="4883419" y="3023586"/>
              <a:ext cx="731519" cy="73151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1" name="TextBox 50">
              <a:extLst>
                <a:ext uri="{FF2B5EF4-FFF2-40B4-BE49-F238E27FC236}">
                  <a16:creationId xmlns:a16="http://schemas.microsoft.com/office/drawing/2014/main" id="{945ED440-F033-0A46-88D9-9188D51B4946}"/>
                </a:ext>
              </a:extLst>
            </p:cNvPr>
            <p:cNvSpPr txBox="1"/>
            <p:nvPr/>
          </p:nvSpPr>
          <p:spPr>
            <a:xfrm>
              <a:off x="4512222" y="4124090"/>
              <a:ext cx="1449542"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Training</a:t>
              </a:r>
              <a:endParaRPr lang="ko-KR" altLang="en-US" sz="1200" b="1" dirty="0">
                <a:solidFill>
                  <a:schemeClr val="tx1">
                    <a:lumMod val="65000"/>
                    <a:lumOff val="35000"/>
                  </a:schemeClr>
                </a:solidFill>
                <a:cs typeface="Arial" pitchFamily="34" charset="0"/>
              </a:endParaRPr>
            </a:p>
          </p:txBody>
        </p:sp>
        <p:sp>
          <p:nvSpPr>
            <p:cNvPr id="52" name="Oval 51">
              <a:extLst>
                <a:ext uri="{FF2B5EF4-FFF2-40B4-BE49-F238E27FC236}">
                  <a16:creationId xmlns:a16="http://schemas.microsoft.com/office/drawing/2014/main" id="{79F1C4E9-481B-1C4D-B59F-7AFD274ECEDD}"/>
                </a:ext>
              </a:extLst>
            </p:cNvPr>
            <p:cNvSpPr>
              <a:spLocks noChangeAspect="1"/>
            </p:cNvSpPr>
            <p:nvPr/>
          </p:nvSpPr>
          <p:spPr>
            <a:xfrm>
              <a:off x="8342619" y="3023586"/>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3" name="TextBox 52">
              <a:extLst>
                <a:ext uri="{FF2B5EF4-FFF2-40B4-BE49-F238E27FC236}">
                  <a16:creationId xmlns:a16="http://schemas.microsoft.com/office/drawing/2014/main" id="{7DA9292B-9410-BB46-9074-B069F1C720F7}"/>
                </a:ext>
              </a:extLst>
            </p:cNvPr>
            <p:cNvSpPr txBox="1"/>
            <p:nvPr/>
          </p:nvSpPr>
          <p:spPr>
            <a:xfrm>
              <a:off x="9459380" y="2984021"/>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Monitoring</a:t>
              </a:r>
              <a:endParaRPr lang="ko-KR" altLang="en-US" sz="1200" dirty="0">
                <a:solidFill>
                  <a:schemeClr val="tx1">
                    <a:lumMod val="65000"/>
                    <a:lumOff val="35000"/>
                  </a:schemeClr>
                </a:solidFill>
                <a:cs typeface="Arial" pitchFamily="34" charset="0"/>
              </a:endParaRPr>
            </a:p>
          </p:txBody>
        </p:sp>
        <p:sp>
          <p:nvSpPr>
            <p:cNvPr id="54" name="TextBox 53">
              <a:extLst>
                <a:ext uri="{FF2B5EF4-FFF2-40B4-BE49-F238E27FC236}">
                  <a16:creationId xmlns:a16="http://schemas.microsoft.com/office/drawing/2014/main" id="{A46BB406-3A16-224A-B453-D97C3F41A38D}"/>
                </a:ext>
              </a:extLst>
            </p:cNvPr>
            <p:cNvSpPr txBox="1"/>
            <p:nvPr/>
          </p:nvSpPr>
          <p:spPr>
            <a:xfrm>
              <a:off x="6066121" y="3003179"/>
              <a:ext cx="1728733"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Validation</a:t>
              </a:r>
              <a:endParaRPr lang="ko-KR" altLang="en-US" sz="1200" b="1" dirty="0">
                <a:solidFill>
                  <a:schemeClr val="tx1">
                    <a:lumMod val="65000"/>
                    <a:lumOff val="35000"/>
                  </a:schemeClr>
                </a:solidFill>
                <a:cs typeface="Arial" pitchFamily="34" charset="0"/>
              </a:endParaRPr>
            </a:p>
          </p:txBody>
        </p:sp>
        <p:sp>
          <p:nvSpPr>
            <p:cNvPr id="55" name="Oval 54">
              <a:extLst>
                <a:ext uri="{FF2B5EF4-FFF2-40B4-BE49-F238E27FC236}">
                  <a16:creationId xmlns:a16="http://schemas.microsoft.com/office/drawing/2014/main" id="{C45B4656-7EBE-294A-9F7E-28ADD4FFCC1B}"/>
                </a:ext>
              </a:extLst>
            </p:cNvPr>
            <p:cNvSpPr>
              <a:spLocks noChangeAspect="1"/>
            </p:cNvSpPr>
            <p:nvPr/>
          </p:nvSpPr>
          <p:spPr>
            <a:xfrm>
              <a:off x="6613019" y="4162056"/>
              <a:ext cx="731519" cy="73151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6" name="Oval 55">
              <a:extLst>
                <a:ext uri="{FF2B5EF4-FFF2-40B4-BE49-F238E27FC236}">
                  <a16:creationId xmlns:a16="http://schemas.microsoft.com/office/drawing/2014/main" id="{0F0CACB5-B421-1742-8CC8-9720DE98342D}"/>
                </a:ext>
              </a:extLst>
            </p:cNvPr>
            <p:cNvSpPr>
              <a:spLocks noChangeAspect="1"/>
            </p:cNvSpPr>
            <p:nvPr/>
          </p:nvSpPr>
          <p:spPr>
            <a:xfrm>
              <a:off x="10072220" y="4159273"/>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2"/>
                </a:solidFill>
              </a:endParaRPr>
            </a:p>
          </p:txBody>
        </p:sp>
        <p:sp>
          <p:nvSpPr>
            <p:cNvPr id="57" name="Parallelogram 15">
              <a:extLst>
                <a:ext uri="{FF2B5EF4-FFF2-40B4-BE49-F238E27FC236}">
                  <a16:creationId xmlns:a16="http://schemas.microsoft.com/office/drawing/2014/main" id="{2095AFA0-B7FC-2A4B-894F-42FAE2F46DA5}"/>
                </a:ext>
              </a:extLst>
            </p:cNvPr>
            <p:cNvSpPr/>
            <p:nvPr/>
          </p:nvSpPr>
          <p:spPr>
            <a:xfrm flipH="1">
              <a:off x="3341434" y="4349976"/>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8" name="Rectangle 16">
              <a:extLst>
                <a:ext uri="{FF2B5EF4-FFF2-40B4-BE49-F238E27FC236}">
                  <a16:creationId xmlns:a16="http://schemas.microsoft.com/office/drawing/2014/main" id="{6214C4B7-D3F1-D349-ABBB-237C1A1A1E35}"/>
                </a:ext>
              </a:extLst>
            </p:cNvPr>
            <p:cNvSpPr/>
            <p:nvPr/>
          </p:nvSpPr>
          <p:spPr>
            <a:xfrm rot="2700000">
              <a:off x="1640626" y="3161089"/>
              <a:ext cx="265921" cy="47674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9" name="Freeform 18">
              <a:extLst>
                <a:ext uri="{FF2B5EF4-FFF2-40B4-BE49-F238E27FC236}">
                  <a16:creationId xmlns:a16="http://schemas.microsoft.com/office/drawing/2014/main" id="{2807A222-87E8-E44A-AFB0-B4F5354AF0BE}"/>
                </a:ext>
              </a:extLst>
            </p:cNvPr>
            <p:cNvSpPr/>
            <p:nvPr/>
          </p:nvSpPr>
          <p:spPr>
            <a:xfrm>
              <a:off x="6753476" y="4332230"/>
              <a:ext cx="426234"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0" name="Rectangle 36">
              <a:extLst>
                <a:ext uri="{FF2B5EF4-FFF2-40B4-BE49-F238E27FC236}">
                  <a16:creationId xmlns:a16="http://schemas.microsoft.com/office/drawing/2014/main" id="{22C4A66D-3841-E44E-BF04-37E2DADF4F13}"/>
                </a:ext>
              </a:extLst>
            </p:cNvPr>
            <p:cNvSpPr/>
            <p:nvPr/>
          </p:nvSpPr>
          <p:spPr>
            <a:xfrm>
              <a:off x="5035408" y="3205313"/>
              <a:ext cx="415824" cy="34759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1" name="Rounded Rectangle 27">
              <a:extLst>
                <a:ext uri="{FF2B5EF4-FFF2-40B4-BE49-F238E27FC236}">
                  <a16:creationId xmlns:a16="http://schemas.microsoft.com/office/drawing/2014/main" id="{9D4AB1B5-D811-F643-9836-0BC1955ACE04}"/>
                </a:ext>
              </a:extLst>
            </p:cNvPr>
            <p:cNvSpPr/>
            <p:nvPr/>
          </p:nvSpPr>
          <p:spPr>
            <a:xfrm>
              <a:off x="8546988" y="3237484"/>
              <a:ext cx="345420"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2" name="Oval 21">
              <a:extLst>
                <a:ext uri="{FF2B5EF4-FFF2-40B4-BE49-F238E27FC236}">
                  <a16:creationId xmlns:a16="http://schemas.microsoft.com/office/drawing/2014/main" id="{D31EA765-5EEF-F74D-A6CF-A6CA2F5A62D8}"/>
                </a:ext>
              </a:extLst>
            </p:cNvPr>
            <p:cNvSpPr>
              <a:spLocks noChangeAspect="1"/>
            </p:cNvSpPr>
            <p:nvPr/>
          </p:nvSpPr>
          <p:spPr>
            <a:xfrm>
              <a:off x="10242061" y="4311428"/>
              <a:ext cx="395372"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3" name="TextBox 62">
              <a:extLst>
                <a:ext uri="{FF2B5EF4-FFF2-40B4-BE49-F238E27FC236}">
                  <a16:creationId xmlns:a16="http://schemas.microsoft.com/office/drawing/2014/main" id="{C3BC3469-4419-174C-81E6-FDA3A0DFE220}"/>
                </a:ext>
              </a:extLst>
            </p:cNvPr>
            <p:cNvSpPr txBox="1"/>
            <p:nvPr/>
          </p:nvSpPr>
          <p:spPr>
            <a:xfrm>
              <a:off x="7752451" y="4087590"/>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Deployment</a:t>
              </a:r>
              <a:endParaRPr lang="ko-KR" altLang="en-US" sz="1200" dirty="0">
                <a:solidFill>
                  <a:schemeClr val="tx1">
                    <a:lumMod val="65000"/>
                    <a:lumOff val="35000"/>
                  </a:schemeClr>
                </a:solidFill>
                <a:cs typeface="Arial" pitchFamily="34" charset="0"/>
              </a:endParaRPr>
            </a:p>
          </p:txBody>
        </p:sp>
      </p:grpSp>
      <p:sp>
        <p:nvSpPr>
          <p:cNvPr id="70" name="TextBox 69">
            <a:extLst>
              <a:ext uri="{FF2B5EF4-FFF2-40B4-BE49-F238E27FC236}">
                <a16:creationId xmlns:a16="http://schemas.microsoft.com/office/drawing/2014/main" id="{08C35ED2-F3D0-3748-BD58-818C40A88E9B}"/>
              </a:ext>
            </a:extLst>
          </p:cNvPr>
          <p:cNvSpPr txBox="1"/>
          <p:nvPr/>
        </p:nvSpPr>
        <p:spPr>
          <a:xfrm>
            <a:off x="2651445" y="5143338"/>
            <a:ext cx="2234907" cy="307777"/>
          </a:xfrm>
          <a:prstGeom prst="rect">
            <a:avLst/>
          </a:prstGeom>
          <a:noFill/>
        </p:spPr>
        <p:txBody>
          <a:bodyPr wrap="none" rtlCol="0">
            <a:spAutoFit/>
          </a:bodyPr>
          <a:lstStyle/>
          <a:p>
            <a:r>
              <a:rPr lang="en-US" sz="1400" i="1" dirty="0"/>
              <a:t>Machine learning Pipeline</a:t>
            </a:r>
          </a:p>
        </p:txBody>
      </p:sp>
      <p:grpSp>
        <p:nvGrpSpPr>
          <p:cNvPr id="14" name="Group 13">
            <a:extLst>
              <a:ext uri="{FF2B5EF4-FFF2-40B4-BE49-F238E27FC236}">
                <a16:creationId xmlns:a16="http://schemas.microsoft.com/office/drawing/2014/main" id="{23692213-D47C-F940-A32B-7B3A0E914187}"/>
              </a:ext>
            </a:extLst>
          </p:cNvPr>
          <p:cNvGrpSpPr/>
          <p:nvPr/>
        </p:nvGrpSpPr>
        <p:grpSpPr>
          <a:xfrm>
            <a:off x="666483" y="7399109"/>
            <a:ext cx="10461900" cy="786579"/>
            <a:chOff x="646594" y="7571736"/>
            <a:chExt cx="10461900" cy="786579"/>
          </a:xfrm>
        </p:grpSpPr>
        <p:grpSp>
          <p:nvGrpSpPr>
            <p:cNvPr id="12" name="Group 11">
              <a:extLst>
                <a:ext uri="{FF2B5EF4-FFF2-40B4-BE49-F238E27FC236}">
                  <a16:creationId xmlns:a16="http://schemas.microsoft.com/office/drawing/2014/main" id="{856F6D42-62C0-B341-A57A-9E4065635290}"/>
                </a:ext>
              </a:extLst>
            </p:cNvPr>
            <p:cNvGrpSpPr/>
            <p:nvPr/>
          </p:nvGrpSpPr>
          <p:grpSpPr>
            <a:xfrm>
              <a:off x="646594" y="7571736"/>
              <a:ext cx="10461900" cy="786579"/>
              <a:chOff x="819473" y="3872320"/>
              <a:chExt cx="10461900" cy="786579"/>
            </a:xfrm>
          </p:grpSpPr>
          <p:grpSp>
            <p:nvGrpSpPr>
              <p:cNvPr id="3" name="Group 2">
                <a:extLst>
                  <a:ext uri="{FF2B5EF4-FFF2-40B4-BE49-F238E27FC236}">
                    <a16:creationId xmlns:a16="http://schemas.microsoft.com/office/drawing/2014/main" id="{31126605-BCDF-48EC-9724-C31257FCE87E}"/>
                  </a:ext>
                </a:extLst>
              </p:cNvPr>
              <p:cNvGrpSpPr/>
              <p:nvPr/>
            </p:nvGrpSpPr>
            <p:grpSpPr>
              <a:xfrm>
                <a:off x="918592" y="3872320"/>
                <a:ext cx="10362781" cy="256208"/>
                <a:chOff x="395536" y="3212976"/>
                <a:chExt cx="8201299" cy="256208"/>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 name="Rectangle 3">
                  <a:extLst>
                    <a:ext uri="{FF2B5EF4-FFF2-40B4-BE49-F238E27FC236}">
                      <a16:creationId xmlns:a16="http://schemas.microsoft.com/office/drawing/2014/main" id="{A986BA66-5F1C-4613-8A98-78837CA2D37C}"/>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7" name="Rectangle 3">
                  <a:extLst>
                    <a:ext uri="{FF2B5EF4-FFF2-40B4-BE49-F238E27FC236}">
                      <a16:creationId xmlns:a16="http://schemas.microsoft.com/office/drawing/2014/main" id="{D60D5D23-3D68-4635-A865-F740063117A5}"/>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9" name="Rectangle 3">
                  <a:extLst>
                    <a:ext uri="{FF2B5EF4-FFF2-40B4-BE49-F238E27FC236}">
                      <a16:creationId xmlns:a16="http://schemas.microsoft.com/office/drawing/2014/main" id="{B53D7184-1D9A-4369-BA86-9D5254244445}"/>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11" name="TextBox 10">
                <a:extLst>
                  <a:ext uri="{FF2B5EF4-FFF2-40B4-BE49-F238E27FC236}">
                    <a16:creationId xmlns:a16="http://schemas.microsoft.com/office/drawing/2014/main" id="{A3690E4F-E05F-474E-8056-35D3A0EF61FC}"/>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15" name="TextBox 14">
                <a:extLst>
                  <a:ext uri="{FF2B5EF4-FFF2-40B4-BE49-F238E27FC236}">
                    <a16:creationId xmlns:a16="http://schemas.microsoft.com/office/drawing/2014/main" id="{DC39DF76-799E-40BD-8F84-7F135B93AC96}"/>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71" name="TextBox 70">
              <a:extLst>
                <a:ext uri="{FF2B5EF4-FFF2-40B4-BE49-F238E27FC236}">
                  <a16:creationId xmlns:a16="http://schemas.microsoft.com/office/drawing/2014/main" id="{DB34E878-08DE-404C-969D-CB15B814A1CA}"/>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Tree>
    <p:extLst>
      <p:ext uri="{BB962C8B-B14F-4D97-AF65-F5344CB8AC3E}">
        <p14:creationId xmlns:p14="http://schemas.microsoft.com/office/powerpoint/2010/main" val="68226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F680B-65A5-3D43-86A3-662FB62C8096}"/>
              </a:ext>
            </a:extLst>
          </p:cNvPr>
          <p:cNvSpPr txBox="1"/>
          <p:nvPr/>
        </p:nvSpPr>
        <p:spPr>
          <a:xfrm>
            <a:off x="2945403" y="547330"/>
            <a:ext cx="6301194" cy="923330"/>
          </a:xfrm>
          <a:prstGeom prst="rect">
            <a:avLst/>
          </a:prstGeom>
          <a:noFill/>
        </p:spPr>
        <p:txBody>
          <a:bodyPr wrap="square" rtlCol="0" anchor="ctr">
            <a:spAutoFit/>
          </a:bodyPr>
          <a:lstStyle/>
          <a:p>
            <a:r>
              <a:rPr lang="en-US" altLang="ko-KR" sz="5400" dirty="0">
                <a:solidFill>
                  <a:schemeClr val="bg1"/>
                </a:solidFill>
                <a:cs typeface="Arial" pitchFamily="34" charset="0"/>
              </a:rPr>
              <a:t>The Research Data</a:t>
            </a:r>
          </a:p>
        </p:txBody>
      </p:sp>
      <p:pic>
        <p:nvPicPr>
          <p:cNvPr id="6" name="Picture 5" descr="Map&#10;&#10;Description automatically generated">
            <a:extLst>
              <a:ext uri="{FF2B5EF4-FFF2-40B4-BE49-F238E27FC236}">
                <a16:creationId xmlns:a16="http://schemas.microsoft.com/office/drawing/2014/main" id="{71EF2891-1CAB-C143-A3D0-994B43156959}"/>
              </a:ext>
            </a:extLst>
          </p:cNvPr>
          <p:cNvPicPr>
            <a:picLocks noChangeAspect="1"/>
          </p:cNvPicPr>
          <p:nvPr/>
        </p:nvPicPr>
        <p:blipFill rotWithShape="1">
          <a:blip r:embed="rId3">
            <a:extLst>
              <a:ext uri="{28A0092B-C50C-407E-A947-70E740481C1C}">
                <a14:useLocalDpi xmlns:a14="http://schemas.microsoft.com/office/drawing/2010/main" val="0"/>
              </a:ext>
            </a:extLst>
          </a:blip>
          <a:srcRect r="-1" b="21153"/>
          <a:stretch/>
        </p:blipFill>
        <p:spPr>
          <a:xfrm>
            <a:off x="0" y="1820083"/>
            <a:ext cx="6621463" cy="3524250"/>
          </a:xfrm>
          <a:prstGeom prst="rect">
            <a:avLst/>
          </a:prstGeom>
        </p:spPr>
      </p:pic>
      <p:sp>
        <p:nvSpPr>
          <p:cNvPr id="7" name="Text Box 9">
            <a:extLst>
              <a:ext uri="{FF2B5EF4-FFF2-40B4-BE49-F238E27FC236}">
                <a16:creationId xmlns:a16="http://schemas.microsoft.com/office/drawing/2014/main" id="{E34C919C-8BD1-144B-8F45-13B502CF69D1}"/>
              </a:ext>
            </a:extLst>
          </p:cNvPr>
          <p:cNvSpPr txBox="1"/>
          <p:nvPr/>
        </p:nvSpPr>
        <p:spPr>
          <a:xfrm>
            <a:off x="6892616" y="2647382"/>
            <a:ext cx="2770414" cy="532710"/>
          </a:xfrm>
          <a:prstGeom prst="rect">
            <a:avLst/>
          </a:prstGeom>
          <a:noFill/>
        </p:spPr>
        <p:txBody>
          <a:bodyPr wrap="square" rtlCol="0">
            <a:spAutoFit/>
          </a:bodyPr>
          <a:lstStyle/>
          <a:p>
            <a:pPr algn="l">
              <a:lnSpc>
                <a:spcPct val="180000"/>
              </a:lnSpc>
            </a:pPr>
            <a:r>
              <a:rPr lang="en-US" dirty="0">
                <a:solidFill>
                  <a:schemeClr val="accent1">
                    <a:lumMod val="50000"/>
                  </a:schemeClr>
                </a:solidFill>
                <a:latin typeface="Gurmukhi MN" panose="02020600050405020304" charset="0"/>
                <a:cs typeface="Gurmukhi MN" panose="02020600050405020304" charset="0"/>
              </a:rPr>
              <a:t>7598 opportunities</a:t>
            </a:r>
          </a:p>
        </p:txBody>
      </p:sp>
      <p:sp>
        <p:nvSpPr>
          <p:cNvPr id="8" name="Rectangle 7">
            <a:extLst>
              <a:ext uri="{FF2B5EF4-FFF2-40B4-BE49-F238E27FC236}">
                <a16:creationId xmlns:a16="http://schemas.microsoft.com/office/drawing/2014/main" id="{A84DF81B-3F6B-4E4A-A5C6-AA9FEE1F486A}"/>
              </a:ext>
            </a:extLst>
          </p:cNvPr>
          <p:cNvSpPr/>
          <p:nvPr/>
        </p:nvSpPr>
        <p:spPr>
          <a:xfrm>
            <a:off x="6929824" y="3495248"/>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38 features</a:t>
            </a:r>
          </a:p>
        </p:txBody>
      </p:sp>
      <p:sp>
        <p:nvSpPr>
          <p:cNvPr id="9" name="Rectangle 8">
            <a:extLst>
              <a:ext uri="{FF2B5EF4-FFF2-40B4-BE49-F238E27FC236}">
                <a16:creationId xmlns:a16="http://schemas.microsoft.com/office/drawing/2014/main" id="{26D30250-53B0-9C40-8B4B-0113A91A1C74}"/>
              </a:ext>
            </a:extLst>
          </p:cNvPr>
          <p:cNvSpPr/>
          <p:nvPr/>
        </p:nvSpPr>
        <p:spPr>
          <a:xfrm>
            <a:off x="9893775" y="2814405"/>
            <a:ext cx="2257349" cy="369332"/>
          </a:xfrm>
          <a:prstGeom prst="rect">
            <a:avLst/>
          </a:prstGeom>
        </p:spPr>
        <p:txBody>
          <a:bodyPr wrap="none">
            <a:spAutoFit/>
          </a:bodyPr>
          <a:lstStyle/>
          <a:p>
            <a:r>
              <a:rPr lang="en-US" dirty="0">
                <a:solidFill>
                  <a:schemeClr val="accent1">
                    <a:lumMod val="50000"/>
                  </a:schemeClr>
                </a:solidFill>
                <a:latin typeface="Gurmukhi MN" panose="02020600050405020304" charset="0"/>
                <a:cs typeface="Gurmukhi MN" panose="02020600050405020304" charset="0"/>
              </a:rPr>
              <a:t>5408 opportunities</a:t>
            </a:r>
            <a:endParaRPr lang="en-US" dirty="0"/>
          </a:p>
        </p:txBody>
      </p:sp>
      <p:sp>
        <p:nvSpPr>
          <p:cNvPr id="10" name="Right Arrow 9">
            <a:extLst>
              <a:ext uri="{FF2B5EF4-FFF2-40B4-BE49-F238E27FC236}">
                <a16:creationId xmlns:a16="http://schemas.microsoft.com/office/drawing/2014/main" id="{CBB5CCE4-17F0-BA4A-9656-5844428AFC5A}"/>
              </a:ext>
            </a:extLst>
          </p:cNvPr>
          <p:cNvSpPr/>
          <p:nvPr/>
        </p:nvSpPr>
        <p:spPr>
          <a:xfrm>
            <a:off x="9290338" y="2814405"/>
            <a:ext cx="533601"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A0B57418-D0BE-D24D-8248-B267A1031E2D}"/>
              </a:ext>
            </a:extLst>
          </p:cNvPr>
          <p:cNvSpPr/>
          <p:nvPr/>
        </p:nvSpPr>
        <p:spPr>
          <a:xfrm>
            <a:off x="9937940" y="3481437"/>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19 features</a:t>
            </a:r>
          </a:p>
        </p:txBody>
      </p:sp>
      <p:sp>
        <p:nvSpPr>
          <p:cNvPr id="12" name="Right Arrow 11">
            <a:extLst>
              <a:ext uri="{FF2B5EF4-FFF2-40B4-BE49-F238E27FC236}">
                <a16:creationId xmlns:a16="http://schemas.microsoft.com/office/drawing/2014/main" id="{ED3EE3E5-4102-CA41-B159-B0B28E98E9C3}"/>
              </a:ext>
            </a:extLst>
          </p:cNvPr>
          <p:cNvSpPr/>
          <p:nvPr/>
        </p:nvSpPr>
        <p:spPr>
          <a:xfrm>
            <a:off x="9290338" y="3578439"/>
            <a:ext cx="533601"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Rectangle 12">
            <a:extLst>
              <a:ext uri="{FF2B5EF4-FFF2-40B4-BE49-F238E27FC236}">
                <a16:creationId xmlns:a16="http://schemas.microsoft.com/office/drawing/2014/main" id="{FB898621-901B-7C48-BC5A-090BBDA79EDD}"/>
              </a:ext>
            </a:extLst>
          </p:cNvPr>
          <p:cNvSpPr/>
          <p:nvPr/>
        </p:nvSpPr>
        <p:spPr>
          <a:xfrm>
            <a:off x="7418732" y="4399958"/>
            <a:ext cx="4326826"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rPr>
              <a:t> Successfully Converted Rate: 37%</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5" name="TextBox 14">
            <a:extLst>
              <a:ext uri="{FF2B5EF4-FFF2-40B4-BE49-F238E27FC236}">
                <a16:creationId xmlns:a16="http://schemas.microsoft.com/office/drawing/2014/main" id="{F5828C6E-6719-9F4B-AD9A-FCA35EA59AF1}"/>
              </a:ext>
            </a:extLst>
          </p:cNvPr>
          <p:cNvSpPr txBox="1"/>
          <p:nvPr/>
        </p:nvSpPr>
        <p:spPr>
          <a:xfrm>
            <a:off x="261280" y="5824393"/>
            <a:ext cx="2478437" cy="246221"/>
          </a:xfrm>
          <a:prstGeom prst="rect">
            <a:avLst/>
          </a:prstGeom>
          <a:noFill/>
        </p:spPr>
        <p:txBody>
          <a:bodyPr wrap="square" rtlCol="0">
            <a:spAutoFit/>
          </a:bodyPr>
          <a:lstStyle/>
          <a:p>
            <a:r>
              <a:rPr lang="en-AU" sz="1000" dirty="0">
                <a:solidFill>
                  <a:schemeClr val="accent6">
                    <a:lumMod val="50000"/>
                  </a:schemeClr>
                </a:solidFill>
                <a:latin typeface="Gurmukhi MN" panose="02020600050405020304" pitchFamily="18" charset="0"/>
                <a:cs typeface="Gurmukhi MN" panose="02020600050405020304" pitchFamily="18" charset="0"/>
              </a:rPr>
              <a:t> Australia, US, Europe and Asia </a:t>
            </a:r>
            <a:endParaRPr lang="en-US" sz="1000" dirty="0">
              <a:solidFill>
                <a:schemeClr val="accent6">
                  <a:lumMod val="50000"/>
                </a:schemeClr>
              </a:solidFill>
              <a:latin typeface="Gurmukhi MN" panose="02020600050405020304" pitchFamily="18" charset="0"/>
              <a:cs typeface="Gurmukhi MN" panose="02020600050405020304" pitchFamily="18" charset="0"/>
            </a:endParaRPr>
          </a:p>
        </p:txBody>
      </p:sp>
      <p:sp>
        <p:nvSpPr>
          <p:cNvPr id="16" name="Rectangle 15">
            <a:extLst>
              <a:ext uri="{FF2B5EF4-FFF2-40B4-BE49-F238E27FC236}">
                <a16:creationId xmlns:a16="http://schemas.microsoft.com/office/drawing/2014/main" id="{DBBDA6A9-1899-F44B-822A-1E738A6BB32F}"/>
              </a:ext>
            </a:extLst>
          </p:cNvPr>
          <p:cNvSpPr/>
          <p:nvPr/>
        </p:nvSpPr>
        <p:spPr>
          <a:xfrm>
            <a:off x="7477138" y="5125960"/>
            <a:ext cx="3762568" cy="400110"/>
          </a:xfrm>
          <a:prstGeom prst="rect">
            <a:avLst/>
          </a:prstGeom>
        </p:spPr>
        <p:txBody>
          <a:bodyPr wrap="none">
            <a:spAutoFit/>
          </a:bodyPr>
          <a:lstStyle/>
          <a:p>
            <a:r>
              <a:rPr lang="en-US" sz="2000" dirty="0">
                <a:solidFill>
                  <a:schemeClr val="accent1">
                    <a:lumMod val="50000"/>
                  </a:schemeClr>
                </a:solidFill>
                <a:latin typeface="Gurmukhi MN" panose="02020600050405020304" charset="0"/>
                <a:cs typeface="Gurmukhi MN" panose="02020600050405020304" charset="0"/>
                <a:sym typeface="+mn-ea"/>
              </a:rPr>
              <a:t>External Opportunities: 99.2%</a:t>
            </a:r>
            <a:endParaRPr lang="en-US" sz="2000" dirty="0"/>
          </a:p>
        </p:txBody>
      </p:sp>
    </p:spTree>
    <p:extLst>
      <p:ext uri="{BB962C8B-B14F-4D97-AF65-F5344CB8AC3E}">
        <p14:creationId xmlns:p14="http://schemas.microsoft.com/office/powerpoint/2010/main" val="2953611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3"/>
          <p:cNvPicPr>
            <a:picLocks noChangeAspect="1"/>
          </p:cNvPicPr>
          <p:nvPr>
            <p:custDataLst>
              <p:tags r:id="rId1"/>
            </p:custDataLst>
          </p:nvPr>
        </p:nvPicPr>
        <p:blipFill>
          <a:blip r:embed="rId3"/>
          <a:stretch>
            <a:fillRect/>
          </a:stretch>
        </p:blipFill>
        <p:spPr>
          <a:xfrm rot="10800000">
            <a:off x="11958320" y="5361305"/>
            <a:ext cx="610870" cy="524510"/>
          </a:xfrm>
          <a:prstGeom prst="rect">
            <a:avLst/>
          </a:prstGeom>
        </p:spPr>
      </p:pic>
      <p:pic>
        <p:nvPicPr>
          <p:cNvPr id="12" name="Picture Placeholder 11">
            <a:extLst>
              <a:ext uri="{FF2B5EF4-FFF2-40B4-BE49-F238E27FC236}">
                <a16:creationId xmlns:a16="http://schemas.microsoft.com/office/drawing/2014/main" id="{3740BADF-18BB-E744-BD52-EDF9D83CFF48}"/>
              </a:ext>
            </a:extLst>
          </p:cNvPr>
          <p:cNvPicPr>
            <a:picLocks noGrp="1" noChangeAspect="1"/>
          </p:cNvPicPr>
          <p:nvPr>
            <p:ph type="pic" idx="14"/>
          </p:nvPr>
        </p:nvPicPr>
        <p:blipFill>
          <a:blip r:embed="rId4">
            <a:extLst>
              <a:ext uri="{28A0092B-C50C-407E-A947-70E740481C1C}">
                <a14:useLocalDpi xmlns:a14="http://schemas.microsoft.com/office/drawing/2010/main" val="0"/>
              </a:ext>
            </a:extLst>
          </a:blip>
          <a:srcRect t="845" b="845"/>
          <a:stretch/>
        </p:blipFill>
        <p:spPr>
          <a:xfrm>
            <a:off x="233679" y="650960"/>
            <a:ext cx="11660145" cy="5645425"/>
          </a:xfrm>
        </p:spPr>
      </p:pic>
      <p:sp>
        <p:nvSpPr>
          <p:cNvPr id="17" name="Oval 16">
            <a:hlinkClick r:id="rId5" action="ppaction://hlinksldjump"/>
            <a:extLst>
              <a:ext uri="{FF2B5EF4-FFF2-40B4-BE49-F238E27FC236}">
                <a16:creationId xmlns:a16="http://schemas.microsoft.com/office/drawing/2014/main" id="{983D1861-B6D1-4242-BB5A-F673F474A0BF}"/>
              </a:ext>
            </a:extLst>
          </p:cNvPr>
          <p:cNvSpPr/>
          <p:nvPr/>
        </p:nvSpPr>
        <p:spPr>
          <a:xfrm>
            <a:off x="233679" y="68228"/>
            <a:ext cx="6790856" cy="3911683"/>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Oval 17">
            <a:hlinkClick r:id="rId5" action="ppaction://hlinksldjump"/>
            <a:extLst>
              <a:ext uri="{FF2B5EF4-FFF2-40B4-BE49-F238E27FC236}">
                <a16:creationId xmlns:a16="http://schemas.microsoft.com/office/drawing/2014/main" id="{930A85FF-0389-E246-9FC6-1ABC5982BD22}"/>
              </a:ext>
            </a:extLst>
          </p:cNvPr>
          <p:cNvSpPr/>
          <p:nvPr/>
        </p:nvSpPr>
        <p:spPr>
          <a:xfrm>
            <a:off x="2525944" y="4667058"/>
            <a:ext cx="4498591" cy="1932406"/>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5" action="ppaction://hlinksldjump"/>
            <a:extLst>
              <a:ext uri="{FF2B5EF4-FFF2-40B4-BE49-F238E27FC236}">
                <a16:creationId xmlns:a16="http://schemas.microsoft.com/office/drawing/2014/main" id="{9A0DB612-D279-B94F-ABDF-86CC197EA2A4}"/>
              </a:ext>
            </a:extLst>
          </p:cNvPr>
          <p:cNvSpPr/>
          <p:nvPr/>
        </p:nvSpPr>
        <p:spPr>
          <a:xfrm>
            <a:off x="6951002" y="606418"/>
            <a:ext cx="4731595" cy="6251582"/>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248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Chart, bar chart&#10;&#10;Description automatically generated">
            <a:extLst>
              <a:ext uri="{FF2B5EF4-FFF2-40B4-BE49-F238E27FC236}">
                <a16:creationId xmlns:a16="http://schemas.microsoft.com/office/drawing/2014/main" id="{4C719325-B9FB-0847-935B-8A1CC7E89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816" y="496940"/>
            <a:ext cx="2542793" cy="5864120"/>
          </a:xfrm>
          <a:prstGeom prst="rect">
            <a:avLst/>
          </a:prstGeom>
        </p:spPr>
      </p:pic>
      <p:pic>
        <p:nvPicPr>
          <p:cNvPr id="22" name="Picture 21" descr="Chart, line chart&#10;&#10;Description automatically generated">
            <a:extLst>
              <a:ext uri="{FF2B5EF4-FFF2-40B4-BE49-F238E27FC236}">
                <a16:creationId xmlns:a16="http://schemas.microsoft.com/office/drawing/2014/main" id="{154D9447-ABFA-2B42-8821-247F92E54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796" y="465364"/>
            <a:ext cx="6282653" cy="5927271"/>
          </a:xfrm>
          <a:prstGeom prst="rect">
            <a:avLst/>
          </a:prstGeom>
        </p:spPr>
      </p:pic>
      <p:sp>
        <p:nvSpPr>
          <p:cNvPr id="2" name="TextBox 1">
            <a:extLst>
              <a:ext uri="{FF2B5EF4-FFF2-40B4-BE49-F238E27FC236}">
                <a16:creationId xmlns:a16="http://schemas.microsoft.com/office/drawing/2014/main" id="{BEBFA14F-9B8A-6B4D-A847-281B78EE1007}"/>
              </a:ext>
            </a:extLst>
          </p:cNvPr>
          <p:cNvSpPr txBox="1"/>
          <p:nvPr/>
        </p:nvSpPr>
        <p:spPr>
          <a:xfrm>
            <a:off x="1337056" y="6519480"/>
            <a:ext cx="1033611" cy="307777"/>
          </a:xfrm>
          <a:prstGeom prst="rect">
            <a:avLst/>
          </a:prstGeom>
          <a:noFill/>
        </p:spPr>
        <p:txBody>
          <a:bodyPr wrap="square" rtlCol="0">
            <a:spAutoFit/>
          </a:bodyPr>
          <a:lstStyle/>
          <a:p>
            <a:r>
              <a:rPr lang="en-US" sz="1400" dirty="0"/>
              <a:t>Clients</a:t>
            </a:r>
          </a:p>
        </p:txBody>
      </p:sp>
      <p:sp>
        <p:nvSpPr>
          <p:cNvPr id="4" name="TextBox 3">
            <a:extLst>
              <a:ext uri="{FF2B5EF4-FFF2-40B4-BE49-F238E27FC236}">
                <a16:creationId xmlns:a16="http://schemas.microsoft.com/office/drawing/2014/main" id="{F075EADB-4681-C749-AC19-862DED8EED1F}"/>
              </a:ext>
            </a:extLst>
          </p:cNvPr>
          <p:cNvSpPr txBox="1"/>
          <p:nvPr/>
        </p:nvSpPr>
        <p:spPr>
          <a:xfrm>
            <a:off x="1096622" y="6150148"/>
            <a:ext cx="1504071" cy="323165"/>
          </a:xfrm>
          <a:prstGeom prst="rect">
            <a:avLst/>
          </a:prstGeom>
          <a:noFill/>
        </p:spPr>
        <p:txBody>
          <a:bodyPr wrap="square" rtlCol="0">
            <a:spAutoFit/>
          </a:bodyPr>
          <a:lstStyle/>
          <a:p>
            <a:r>
              <a:rPr lang="en-US" sz="1500" dirty="0">
                <a:highlight>
                  <a:srgbClr val="C0C0C0"/>
                </a:highlight>
              </a:rPr>
              <a:t>New</a:t>
            </a:r>
            <a:r>
              <a:rPr lang="en-US" sz="1500" dirty="0"/>
              <a:t>    </a:t>
            </a:r>
            <a:r>
              <a:rPr lang="en-US" sz="1500" dirty="0">
                <a:highlight>
                  <a:srgbClr val="C0C0C0"/>
                </a:highlight>
              </a:rPr>
              <a:t>Old</a:t>
            </a:r>
          </a:p>
        </p:txBody>
      </p:sp>
      <p:sp>
        <p:nvSpPr>
          <p:cNvPr id="5" name="TextBox 4">
            <a:extLst>
              <a:ext uri="{FF2B5EF4-FFF2-40B4-BE49-F238E27FC236}">
                <a16:creationId xmlns:a16="http://schemas.microsoft.com/office/drawing/2014/main" id="{6C80817C-1DA9-F245-BD6D-696BD4EAF3C6}"/>
              </a:ext>
            </a:extLst>
          </p:cNvPr>
          <p:cNvSpPr txBox="1"/>
          <p:nvPr/>
        </p:nvSpPr>
        <p:spPr>
          <a:xfrm>
            <a:off x="1606470" y="4789522"/>
            <a:ext cx="1207381" cy="276999"/>
          </a:xfrm>
          <a:prstGeom prst="rect">
            <a:avLst/>
          </a:prstGeom>
          <a:noFill/>
        </p:spPr>
        <p:txBody>
          <a:bodyPr wrap="square" rtlCol="0">
            <a:spAutoFit/>
          </a:bodyPr>
          <a:lstStyle/>
          <a:p>
            <a:r>
              <a:rPr lang="en-US" sz="1200" dirty="0">
                <a:solidFill>
                  <a:srgbClr val="FF0000"/>
                </a:solidFill>
              </a:rPr>
              <a:t>33% converted</a:t>
            </a:r>
          </a:p>
        </p:txBody>
      </p:sp>
      <p:sp>
        <p:nvSpPr>
          <p:cNvPr id="7" name="Rectangle 6">
            <a:extLst>
              <a:ext uri="{FF2B5EF4-FFF2-40B4-BE49-F238E27FC236}">
                <a16:creationId xmlns:a16="http://schemas.microsoft.com/office/drawing/2014/main" id="{47880141-3633-8B42-9219-B291C6B1EAF5}"/>
              </a:ext>
            </a:extLst>
          </p:cNvPr>
          <p:cNvSpPr/>
          <p:nvPr/>
        </p:nvSpPr>
        <p:spPr>
          <a:xfrm>
            <a:off x="934905" y="384687"/>
            <a:ext cx="1207382" cy="276999"/>
          </a:xfrm>
          <a:prstGeom prst="rect">
            <a:avLst/>
          </a:prstGeom>
        </p:spPr>
        <p:txBody>
          <a:bodyPr wrap="none">
            <a:spAutoFit/>
          </a:bodyPr>
          <a:lstStyle/>
          <a:p>
            <a:r>
              <a:rPr lang="en-US" sz="1200" dirty="0">
                <a:solidFill>
                  <a:srgbClr val="FF0000"/>
                </a:solidFill>
              </a:rPr>
              <a:t>38% converted</a:t>
            </a:r>
          </a:p>
        </p:txBody>
      </p:sp>
    </p:spTree>
    <p:custDataLst>
      <p:tags r:id="rId1"/>
    </p:custDataLst>
    <p:extLst>
      <p:ext uri="{BB962C8B-B14F-4D97-AF65-F5344CB8AC3E}">
        <p14:creationId xmlns:p14="http://schemas.microsoft.com/office/powerpoint/2010/main" val="2252673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A7A4B23-23FA-8543-877A-51E7ACBE7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570" y="1049319"/>
            <a:ext cx="10394290" cy="2728500"/>
          </a:xfrm>
          <a:prstGeom prst="rect">
            <a:avLst/>
          </a:prstGeom>
        </p:spPr>
      </p:pic>
      <p:sp>
        <p:nvSpPr>
          <p:cNvPr id="4" name="TextBox 3">
            <a:extLst>
              <a:ext uri="{FF2B5EF4-FFF2-40B4-BE49-F238E27FC236}">
                <a16:creationId xmlns:a16="http://schemas.microsoft.com/office/drawing/2014/main" id="{7BEA959E-3C72-D84B-AE24-70D71E1EAEB6}"/>
              </a:ext>
            </a:extLst>
          </p:cNvPr>
          <p:cNvSpPr txBox="1"/>
          <p:nvPr/>
        </p:nvSpPr>
        <p:spPr>
          <a:xfrm>
            <a:off x="927280" y="90152"/>
            <a:ext cx="1924629" cy="646331"/>
          </a:xfrm>
          <a:prstGeom prst="rect">
            <a:avLst/>
          </a:prstGeom>
          <a:noFill/>
        </p:spPr>
        <p:txBody>
          <a:bodyPr wrap="none" rtlCol="0">
            <a:spAutoFit/>
          </a:bodyPr>
          <a:lstStyle/>
          <a:p>
            <a:r>
              <a:rPr lang="en-US" dirty="0"/>
              <a:t>Business Types: </a:t>
            </a:r>
          </a:p>
          <a:p>
            <a:r>
              <a:rPr lang="en-US" dirty="0"/>
              <a:t> </a:t>
            </a:r>
            <a:r>
              <a:rPr lang="en-US" sz="1100" dirty="0"/>
              <a:t>AVG:35%</a:t>
            </a:r>
          </a:p>
        </p:txBody>
      </p:sp>
      <p:sp>
        <p:nvSpPr>
          <p:cNvPr id="5" name="TextBox 4">
            <a:extLst>
              <a:ext uri="{FF2B5EF4-FFF2-40B4-BE49-F238E27FC236}">
                <a16:creationId xmlns:a16="http://schemas.microsoft.com/office/drawing/2014/main" id="{18921C0D-B6AD-A644-841D-F2BCFD364C99}"/>
              </a:ext>
            </a:extLst>
          </p:cNvPr>
          <p:cNvSpPr txBox="1"/>
          <p:nvPr/>
        </p:nvSpPr>
        <p:spPr>
          <a:xfrm>
            <a:off x="8525813" y="795403"/>
            <a:ext cx="1085554" cy="253916"/>
          </a:xfrm>
          <a:prstGeom prst="rect">
            <a:avLst/>
          </a:prstGeom>
          <a:noFill/>
        </p:spPr>
        <p:txBody>
          <a:bodyPr wrap="none" rtlCol="0">
            <a:spAutoFit/>
          </a:bodyPr>
          <a:lstStyle/>
          <a:p>
            <a:r>
              <a:rPr lang="en-US" sz="1050" dirty="0">
                <a:solidFill>
                  <a:srgbClr val="FF0000"/>
                </a:solidFill>
              </a:rPr>
              <a:t>41% converted</a:t>
            </a:r>
          </a:p>
        </p:txBody>
      </p:sp>
      <p:sp>
        <p:nvSpPr>
          <p:cNvPr id="6" name="Rectangle 5">
            <a:extLst>
              <a:ext uri="{FF2B5EF4-FFF2-40B4-BE49-F238E27FC236}">
                <a16:creationId xmlns:a16="http://schemas.microsoft.com/office/drawing/2014/main" id="{FE365EE1-4F58-724E-9F50-E84BE0D69ADC}"/>
              </a:ext>
            </a:extLst>
          </p:cNvPr>
          <p:cNvSpPr/>
          <p:nvPr/>
        </p:nvSpPr>
        <p:spPr>
          <a:xfrm>
            <a:off x="6002381" y="1305984"/>
            <a:ext cx="1124026" cy="261610"/>
          </a:xfrm>
          <a:prstGeom prst="rect">
            <a:avLst/>
          </a:prstGeom>
        </p:spPr>
        <p:txBody>
          <a:bodyPr wrap="none">
            <a:spAutoFit/>
          </a:bodyPr>
          <a:lstStyle/>
          <a:p>
            <a:r>
              <a:rPr lang="en-US" sz="1100" dirty="0"/>
              <a:t>33% converted</a:t>
            </a:r>
          </a:p>
        </p:txBody>
      </p:sp>
      <p:sp>
        <p:nvSpPr>
          <p:cNvPr id="7" name="Rectangle 6">
            <a:extLst>
              <a:ext uri="{FF2B5EF4-FFF2-40B4-BE49-F238E27FC236}">
                <a16:creationId xmlns:a16="http://schemas.microsoft.com/office/drawing/2014/main" id="{3291D6D9-4FE3-0945-BEBE-D80687CED008}"/>
              </a:ext>
            </a:extLst>
          </p:cNvPr>
          <p:cNvSpPr/>
          <p:nvPr/>
        </p:nvSpPr>
        <p:spPr>
          <a:xfrm>
            <a:off x="5131194" y="2002858"/>
            <a:ext cx="1085554" cy="253916"/>
          </a:xfrm>
          <a:prstGeom prst="rect">
            <a:avLst/>
          </a:prstGeom>
        </p:spPr>
        <p:txBody>
          <a:bodyPr wrap="none">
            <a:spAutoFit/>
          </a:bodyPr>
          <a:lstStyle/>
          <a:p>
            <a:r>
              <a:rPr lang="en-US" sz="1050" dirty="0">
                <a:solidFill>
                  <a:srgbClr val="FF0000"/>
                </a:solidFill>
              </a:rPr>
              <a:t>57% converted</a:t>
            </a:r>
          </a:p>
        </p:txBody>
      </p:sp>
      <p:sp>
        <p:nvSpPr>
          <p:cNvPr id="9" name="Rectangle 8">
            <a:extLst>
              <a:ext uri="{FF2B5EF4-FFF2-40B4-BE49-F238E27FC236}">
                <a16:creationId xmlns:a16="http://schemas.microsoft.com/office/drawing/2014/main" id="{5F9892FF-8F1C-0C47-A642-B1B9C74FCBC0}"/>
              </a:ext>
            </a:extLst>
          </p:cNvPr>
          <p:cNvSpPr/>
          <p:nvPr/>
        </p:nvSpPr>
        <p:spPr>
          <a:xfrm>
            <a:off x="4045640" y="3210313"/>
            <a:ext cx="1085554" cy="253916"/>
          </a:xfrm>
          <a:prstGeom prst="rect">
            <a:avLst/>
          </a:prstGeom>
        </p:spPr>
        <p:txBody>
          <a:bodyPr wrap="none">
            <a:spAutoFit/>
          </a:bodyPr>
          <a:lstStyle/>
          <a:p>
            <a:r>
              <a:rPr lang="en-US" sz="1050" dirty="0">
                <a:solidFill>
                  <a:srgbClr val="FF0000"/>
                </a:solidFill>
              </a:rPr>
              <a:t>50% converted</a:t>
            </a:r>
          </a:p>
        </p:txBody>
      </p:sp>
      <p:grpSp>
        <p:nvGrpSpPr>
          <p:cNvPr id="19" name="Group 18">
            <a:extLst>
              <a:ext uri="{FF2B5EF4-FFF2-40B4-BE49-F238E27FC236}">
                <a16:creationId xmlns:a16="http://schemas.microsoft.com/office/drawing/2014/main" id="{7915F7CC-73FE-8640-ABA7-1F93EFF9141E}"/>
              </a:ext>
            </a:extLst>
          </p:cNvPr>
          <p:cNvGrpSpPr/>
          <p:nvPr/>
        </p:nvGrpSpPr>
        <p:grpSpPr>
          <a:xfrm>
            <a:off x="6507514" y="1324954"/>
            <a:ext cx="360" cy="360"/>
            <a:chOff x="6507514" y="1324954"/>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5" name="Ink 14">
                  <a:extLst>
                    <a:ext uri="{FF2B5EF4-FFF2-40B4-BE49-F238E27FC236}">
                      <a16:creationId xmlns:a16="http://schemas.microsoft.com/office/drawing/2014/main" id="{78B2DE64-0E84-9141-AE1C-D613F3435D27}"/>
                    </a:ext>
                  </a:extLst>
                </p14:cNvPr>
                <p14:cNvContentPartPr/>
                <p14:nvPr/>
              </p14:nvContentPartPr>
              <p14:xfrm>
                <a:off x="6507514" y="1324954"/>
                <a:ext cx="360" cy="360"/>
              </p14:xfrm>
            </p:contentPart>
          </mc:Choice>
          <mc:Fallback xmlns="">
            <p:pic>
              <p:nvPicPr>
                <p:cNvPr id="15" name="Ink 14">
                  <a:extLst>
                    <a:ext uri="{FF2B5EF4-FFF2-40B4-BE49-F238E27FC236}">
                      <a16:creationId xmlns:a16="http://schemas.microsoft.com/office/drawing/2014/main" id="{78B2DE64-0E84-9141-AE1C-D613F3435D27}"/>
                    </a:ext>
                  </a:extLst>
                </p:cNvPr>
                <p:cNvPicPr/>
                <p:nvPr/>
              </p:nvPicPr>
              <p:blipFill>
                <a:blip r:embed="rId4"/>
                <a:stretch>
                  <a:fillRect/>
                </a:stretch>
              </p:blipFill>
              <p:spPr>
                <a:xfrm>
                  <a:off x="6489874" y="121695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7" name="Ink 16">
                  <a:extLst>
                    <a:ext uri="{FF2B5EF4-FFF2-40B4-BE49-F238E27FC236}">
                      <a16:creationId xmlns:a16="http://schemas.microsoft.com/office/drawing/2014/main" id="{95BCA134-E053-3C41-A97B-5AA310D3F933}"/>
                    </a:ext>
                  </a:extLst>
                </p14:cNvPr>
                <p14:cNvContentPartPr/>
                <p14:nvPr/>
              </p14:nvContentPartPr>
              <p14:xfrm>
                <a:off x="6507514" y="1324954"/>
                <a:ext cx="360" cy="360"/>
              </p14:xfrm>
            </p:contentPart>
          </mc:Choice>
          <mc:Fallback xmlns="">
            <p:pic>
              <p:nvPicPr>
                <p:cNvPr id="17" name="Ink 16">
                  <a:extLst>
                    <a:ext uri="{FF2B5EF4-FFF2-40B4-BE49-F238E27FC236}">
                      <a16:creationId xmlns:a16="http://schemas.microsoft.com/office/drawing/2014/main" id="{95BCA134-E053-3C41-A97B-5AA310D3F933}"/>
                    </a:ext>
                  </a:extLst>
                </p:cNvPr>
                <p:cNvPicPr/>
                <p:nvPr/>
              </p:nvPicPr>
              <p:blipFill>
                <a:blip r:embed="rId4"/>
                <a:stretch>
                  <a:fillRect/>
                </a:stretch>
              </p:blipFill>
              <p:spPr>
                <a:xfrm>
                  <a:off x="6489874" y="1216954"/>
                  <a:ext cx="36000" cy="216000"/>
                </a:xfrm>
                <a:prstGeom prst="rect">
                  <a:avLst/>
                </a:prstGeom>
              </p:spPr>
            </p:pic>
          </mc:Fallback>
        </mc:AlternateContent>
      </p:grpSp>
      <p:grpSp>
        <p:nvGrpSpPr>
          <p:cNvPr id="26" name="Group 25">
            <a:extLst>
              <a:ext uri="{FF2B5EF4-FFF2-40B4-BE49-F238E27FC236}">
                <a16:creationId xmlns:a16="http://schemas.microsoft.com/office/drawing/2014/main" id="{C8135385-5DC2-7341-B658-6E4D49E4F737}"/>
              </a:ext>
            </a:extLst>
          </p:cNvPr>
          <p:cNvGrpSpPr/>
          <p:nvPr/>
        </p:nvGrpSpPr>
        <p:grpSpPr>
          <a:xfrm>
            <a:off x="6532354" y="1435834"/>
            <a:ext cx="32400" cy="61200"/>
            <a:chOff x="6532354" y="1435834"/>
            <a:chExt cx="32400" cy="6120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1" name="Ink 10">
                  <a:extLst>
                    <a:ext uri="{FF2B5EF4-FFF2-40B4-BE49-F238E27FC236}">
                      <a16:creationId xmlns:a16="http://schemas.microsoft.com/office/drawing/2014/main" id="{AB1FFE1A-6445-A446-A71E-2CD6A4FA772A}"/>
                    </a:ext>
                  </a:extLst>
                </p14:cNvPr>
                <p14:cNvContentPartPr/>
                <p14:nvPr/>
              </p14:nvContentPartPr>
              <p14:xfrm>
                <a:off x="6532354" y="1496674"/>
                <a:ext cx="360" cy="360"/>
              </p14:xfrm>
            </p:contentPart>
          </mc:Choice>
          <mc:Fallback xmlns="">
            <p:pic>
              <p:nvPicPr>
                <p:cNvPr id="11" name="Ink 10">
                  <a:extLst>
                    <a:ext uri="{FF2B5EF4-FFF2-40B4-BE49-F238E27FC236}">
                      <a16:creationId xmlns:a16="http://schemas.microsoft.com/office/drawing/2014/main" id="{AB1FFE1A-6445-A446-A71E-2CD6A4FA772A}"/>
                    </a:ext>
                  </a:extLst>
                </p:cNvPr>
                <p:cNvPicPr/>
                <p:nvPr/>
              </p:nvPicPr>
              <p:blipFill>
                <a:blip r:embed="rId7"/>
                <a:stretch>
                  <a:fillRect/>
                </a:stretch>
              </p:blipFill>
              <p:spPr>
                <a:xfrm>
                  <a:off x="651435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3" name="Ink 12">
                  <a:extLst>
                    <a:ext uri="{FF2B5EF4-FFF2-40B4-BE49-F238E27FC236}">
                      <a16:creationId xmlns:a16="http://schemas.microsoft.com/office/drawing/2014/main" id="{E4CE1601-B4AA-224B-A072-A85334C8776F}"/>
                    </a:ext>
                  </a:extLst>
                </p14:cNvPr>
                <p14:cNvContentPartPr/>
                <p14:nvPr/>
              </p14:nvContentPartPr>
              <p14:xfrm>
                <a:off x="6535234" y="1496674"/>
                <a:ext cx="360" cy="360"/>
              </p14:xfrm>
            </p:contentPart>
          </mc:Choice>
          <mc:Fallback xmlns="">
            <p:pic>
              <p:nvPicPr>
                <p:cNvPr id="13" name="Ink 12">
                  <a:extLst>
                    <a:ext uri="{FF2B5EF4-FFF2-40B4-BE49-F238E27FC236}">
                      <a16:creationId xmlns:a16="http://schemas.microsoft.com/office/drawing/2014/main" id="{E4CE1601-B4AA-224B-A072-A85334C8776F}"/>
                    </a:ext>
                  </a:extLst>
                </p:cNvPr>
                <p:cNvPicPr/>
                <p:nvPr/>
              </p:nvPicPr>
              <p:blipFill>
                <a:blip r:embed="rId9"/>
                <a:stretch>
                  <a:fillRect/>
                </a:stretch>
              </p:blipFill>
              <p:spPr>
                <a:xfrm>
                  <a:off x="651759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4" name="Ink 23">
                  <a:extLst>
                    <a:ext uri="{FF2B5EF4-FFF2-40B4-BE49-F238E27FC236}">
                      <a16:creationId xmlns:a16="http://schemas.microsoft.com/office/drawing/2014/main" id="{4DAD78EF-E553-1E48-88CE-683A52F17B13}"/>
                    </a:ext>
                  </a:extLst>
                </p14:cNvPr>
                <p14:cNvContentPartPr/>
                <p14:nvPr/>
              </p14:nvContentPartPr>
              <p14:xfrm>
                <a:off x="6564394" y="1435834"/>
                <a:ext cx="360" cy="360"/>
              </p14:xfrm>
            </p:contentPart>
          </mc:Choice>
          <mc:Fallback xmlns="">
            <p:pic>
              <p:nvPicPr>
                <p:cNvPr id="24" name="Ink 23">
                  <a:extLst>
                    <a:ext uri="{FF2B5EF4-FFF2-40B4-BE49-F238E27FC236}">
                      <a16:creationId xmlns:a16="http://schemas.microsoft.com/office/drawing/2014/main" id="{4DAD78EF-E553-1E48-88CE-683A52F17B13}"/>
                    </a:ext>
                  </a:extLst>
                </p:cNvPr>
                <p:cNvPicPr/>
                <p:nvPr/>
              </p:nvPicPr>
              <p:blipFill>
                <a:blip r:embed="rId11"/>
                <a:stretch>
                  <a:fillRect/>
                </a:stretch>
              </p:blipFill>
              <p:spPr>
                <a:xfrm>
                  <a:off x="6546754" y="132819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5" name="Ink 24">
                  <a:extLst>
                    <a:ext uri="{FF2B5EF4-FFF2-40B4-BE49-F238E27FC236}">
                      <a16:creationId xmlns:a16="http://schemas.microsoft.com/office/drawing/2014/main" id="{0221AF66-BADB-4248-8C34-14BBEE4A42E7}"/>
                    </a:ext>
                  </a:extLst>
                </p14:cNvPr>
                <p14:cNvContentPartPr/>
                <p14:nvPr/>
              </p14:nvContentPartPr>
              <p14:xfrm>
                <a:off x="6564394" y="1435834"/>
                <a:ext cx="360" cy="360"/>
              </p14:xfrm>
            </p:contentPart>
          </mc:Choice>
          <mc:Fallback xmlns="">
            <p:pic>
              <p:nvPicPr>
                <p:cNvPr id="25" name="Ink 24">
                  <a:extLst>
                    <a:ext uri="{FF2B5EF4-FFF2-40B4-BE49-F238E27FC236}">
                      <a16:creationId xmlns:a16="http://schemas.microsoft.com/office/drawing/2014/main" id="{0221AF66-BADB-4248-8C34-14BBEE4A42E7}"/>
                    </a:ext>
                  </a:extLst>
                </p:cNvPr>
                <p:cNvPicPr/>
                <p:nvPr/>
              </p:nvPicPr>
              <p:blipFill>
                <a:blip r:embed="rId11"/>
                <a:stretch>
                  <a:fillRect/>
                </a:stretch>
              </p:blipFill>
              <p:spPr>
                <a:xfrm>
                  <a:off x="6546754" y="1328194"/>
                  <a:ext cx="36000" cy="216000"/>
                </a:xfrm>
                <a:prstGeom prst="rect">
                  <a:avLst/>
                </a:prstGeom>
              </p:spPr>
            </p:pic>
          </mc:Fallback>
        </mc:AlternateContent>
      </p:grpSp>
      <p:sp>
        <p:nvSpPr>
          <p:cNvPr id="27" name="Right Arrow 26">
            <a:extLst>
              <a:ext uri="{FF2B5EF4-FFF2-40B4-BE49-F238E27FC236}">
                <a16:creationId xmlns:a16="http://schemas.microsoft.com/office/drawing/2014/main" id="{90CF7105-617E-5D4A-918D-1FFBC0ED2845}"/>
              </a:ext>
            </a:extLst>
          </p:cNvPr>
          <p:cNvSpPr/>
          <p:nvPr/>
        </p:nvSpPr>
        <p:spPr>
          <a:xfrm>
            <a:off x="751837" y="1049319"/>
            <a:ext cx="587829" cy="2539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DDE2D39F-82AA-584A-8CFD-B1160F95E61C}"/>
              </a:ext>
            </a:extLst>
          </p:cNvPr>
          <p:cNvSpPr/>
          <p:nvPr/>
        </p:nvSpPr>
        <p:spPr>
          <a:xfrm>
            <a:off x="751836" y="3163667"/>
            <a:ext cx="587829" cy="2539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0A13BF3E-F29E-6941-AC55-8B383A602EC2}"/>
              </a:ext>
            </a:extLst>
          </p:cNvPr>
          <p:cNvSpPr/>
          <p:nvPr/>
        </p:nvSpPr>
        <p:spPr>
          <a:xfrm>
            <a:off x="2557994" y="1993168"/>
            <a:ext cx="587829" cy="2539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Angry face with solid fill">
            <a:extLst>
              <a:ext uri="{FF2B5EF4-FFF2-40B4-BE49-F238E27FC236}">
                <a16:creationId xmlns:a16="http://schemas.microsoft.com/office/drawing/2014/main" id="{BE04C09A-2274-924F-B04C-245E9E504D9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06601" y="1224043"/>
            <a:ext cx="370654" cy="370654"/>
          </a:xfrm>
          <a:prstGeom prst="rect">
            <a:avLst/>
          </a:prstGeom>
        </p:spPr>
      </p:pic>
    </p:spTree>
    <p:extLst>
      <p:ext uri="{BB962C8B-B14F-4D97-AF65-F5344CB8AC3E}">
        <p14:creationId xmlns:p14="http://schemas.microsoft.com/office/powerpoint/2010/main" val="1669644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4F179B93-2F6F-D449-B396-0A52404D8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610"/>
            <a:ext cx="12192000" cy="5715580"/>
          </a:xfrm>
          <a:prstGeom prst="rect">
            <a:avLst/>
          </a:prstGeom>
        </p:spPr>
      </p:pic>
      <p:sp>
        <p:nvSpPr>
          <p:cNvPr id="4" name="Right Arrow 3">
            <a:extLst>
              <a:ext uri="{FF2B5EF4-FFF2-40B4-BE49-F238E27FC236}">
                <a16:creationId xmlns:a16="http://schemas.microsoft.com/office/drawing/2014/main" id="{39154FDF-CF5E-A847-8E3F-FCEC05E9FE97}"/>
              </a:ext>
            </a:extLst>
          </p:cNvPr>
          <p:cNvSpPr/>
          <p:nvPr/>
        </p:nvSpPr>
        <p:spPr>
          <a:xfrm>
            <a:off x="2629624" y="717877"/>
            <a:ext cx="472806" cy="16420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20C04402-DA61-EE44-9B19-353929F7694E}"/>
              </a:ext>
            </a:extLst>
          </p:cNvPr>
          <p:cNvSpPr/>
          <p:nvPr/>
        </p:nvSpPr>
        <p:spPr>
          <a:xfrm>
            <a:off x="2629623" y="1093144"/>
            <a:ext cx="472807" cy="16420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DB6160B-EB97-9F4F-956B-A24AF383E71C}"/>
              </a:ext>
            </a:extLst>
          </p:cNvPr>
          <p:cNvSpPr/>
          <p:nvPr/>
        </p:nvSpPr>
        <p:spPr>
          <a:xfrm>
            <a:off x="2629623" y="1400163"/>
            <a:ext cx="472807" cy="16420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1556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8_1*i*2"/>
  <p:tag name="KSO_WM_TEMPLATE_CATEGORY" val="diagram"/>
  <p:tag name="KSO_WM_TEMPLATE_INDEX" val="20200328"/>
  <p:tag name="KSO_WM_UNIT_LAYERLEVEL" val="1"/>
  <p:tag name="KSO_WM_TAG_VERSION" val="1.0"/>
  <p:tag name="KSO_WM_BEAUTIFY_FLAG" val="#wm#"/>
  <p:tag name="KSO_WM_UNIT_BLOCK" val="0"/>
  <p:tag name="KSO_WM_UNIT_SM_LIMIT_TYPE" val="0"/>
  <p:tag name="KSO_WM_UNIT_DECORATE_INFO" val="{&quot;DecorateInfoX&quot;:{&quot;IsLeft&quot;:false,&quot;IsRight&quot;:true,&quot;IsAbs&quot;:true},&quot;DecorateInfoY&quot;:{&quot;IsTop&quot;:false,&quot;IsBottom&quot;:true,&quot;IsAbs&quot;:true}}"/>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8238a551-bde8-4b16-9e41-daf71c66da2a}"/>
  <p:tag name="TABLE_ENDDRAG_ORIGIN_RECT" val="682*164"/>
  <p:tag name="TABLE_ENDDRAG_RECT" val="144*240*682*164"/>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86,&quot;width&quot;:2508}"/>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77,&quot;width&quot;:2777}"/>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8238a551-bde8-4b16-9e41-daf71c66da2a}"/>
  <p:tag name="TABLE_ENDDRAG_ORIGIN_RECT" val="682*164"/>
  <p:tag name="TABLE_ENDDRAG_RECT" val="144*240*682*164"/>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1149</TotalTime>
  <Words>1508</Words>
  <Application>Microsoft Macintosh PowerPoint</Application>
  <PresentationFormat>Widescreen</PresentationFormat>
  <Paragraphs>281</Paragraphs>
  <Slides>26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微软雅黑</vt:lpstr>
      <vt:lpstr>Arial</vt:lpstr>
      <vt:lpstr>Bangla MN</vt:lpstr>
      <vt:lpstr>Calibri</vt:lpstr>
      <vt:lpstr>Courier New</vt:lpstr>
      <vt:lpstr>Gurmukhi MN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Li</dc:creator>
  <cp:lastModifiedBy>Huang Raelene</cp:lastModifiedBy>
  <cp:revision>47</cp:revision>
  <dcterms:created xsi:type="dcterms:W3CDTF">2020-10-19T03:32:08Z</dcterms:created>
  <dcterms:modified xsi:type="dcterms:W3CDTF">2020-10-20T06:04:49Z</dcterms:modified>
</cp:coreProperties>
</file>